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6" r:id="rId1"/>
    <p:sldMasterId id="2147483679" r:id="rId2"/>
    <p:sldMasterId id="2147483764" r:id="rId3"/>
  </p:sldMasterIdLst>
  <p:notesMasterIdLst>
    <p:notesMasterId r:id="rId42"/>
  </p:notesMasterIdLst>
  <p:sldIdLst>
    <p:sldId id="256" r:id="rId4"/>
    <p:sldId id="257" r:id="rId5"/>
    <p:sldId id="258" r:id="rId6"/>
    <p:sldId id="314" r:id="rId7"/>
    <p:sldId id="315" r:id="rId8"/>
    <p:sldId id="331" r:id="rId9"/>
    <p:sldId id="316" r:id="rId10"/>
    <p:sldId id="330" r:id="rId11"/>
    <p:sldId id="318" r:id="rId12"/>
    <p:sldId id="332" r:id="rId13"/>
    <p:sldId id="333" r:id="rId14"/>
    <p:sldId id="334" r:id="rId15"/>
    <p:sldId id="335" r:id="rId16"/>
    <p:sldId id="336" r:id="rId17"/>
    <p:sldId id="262" r:id="rId18"/>
    <p:sldId id="263" r:id="rId19"/>
    <p:sldId id="337" r:id="rId20"/>
    <p:sldId id="339" r:id="rId21"/>
    <p:sldId id="342" r:id="rId22"/>
    <p:sldId id="343" r:id="rId23"/>
    <p:sldId id="341" r:id="rId24"/>
    <p:sldId id="344" r:id="rId25"/>
    <p:sldId id="340" r:id="rId26"/>
    <p:sldId id="350" r:id="rId27"/>
    <p:sldId id="345" r:id="rId28"/>
    <p:sldId id="338" r:id="rId29"/>
    <p:sldId id="346" r:id="rId30"/>
    <p:sldId id="347" r:id="rId31"/>
    <p:sldId id="351" r:id="rId32"/>
    <p:sldId id="348" r:id="rId33"/>
    <p:sldId id="356" r:id="rId34"/>
    <p:sldId id="349" r:id="rId35"/>
    <p:sldId id="353" r:id="rId36"/>
    <p:sldId id="286" r:id="rId37"/>
    <p:sldId id="352" r:id="rId38"/>
    <p:sldId id="354" r:id="rId39"/>
    <p:sldId id="287" r:id="rId40"/>
    <p:sldId id="355" r:id="rId4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D35D9B"/>
    <a:srgbClr val="000000"/>
    <a:srgbClr val="477C89"/>
    <a:srgbClr val="CC6600"/>
    <a:srgbClr val="FF9900"/>
    <a:srgbClr val="33CC33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3631"/>
  </p:normalViewPr>
  <p:slideViewPr>
    <p:cSldViewPr snapToGrid="0" snapToObjects="1">
      <p:cViewPr varScale="1">
        <p:scale>
          <a:sx n="87" d="100"/>
          <a:sy n="87" d="100"/>
        </p:scale>
        <p:origin x="38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780702693013753E-2"/>
          <c:y val="4.8941874751217723E-2"/>
          <c:w val="0.79735004433030043"/>
          <c:h val="0.8567671754900404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房价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7.1400000000000005E-2</c:v>
                </c:pt>
                <c:pt idx="2">
                  <c:v>0.1</c:v>
                </c:pt>
                <c:pt idx="3">
                  <c:v>0.4143</c:v>
                </c:pt>
                <c:pt idx="4">
                  <c:v>0.57140000000000002</c:v>
                </c:pt>
                <c:pt idx="5">
                  <c:v>0.65710000000000002</c:v>
                </c:pt>
                <c:pt idx="6">
                  <c:v>0.8286</c:v>
                </c:pt>
                <c:pt idx="7">
                  <c:v>1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8.6400000000000005E-2</c:v>
                </c:pt>
                <c:pt idx="2">
                  <c:v>7.4099999999999999E-2</c:v>
                </c:pt>
                <c:pt idx="3">
                  <c:v>0.18720000000000001</c:v>
                </c:pt>
                <c:pt idx="4">
                  <c:v>0.32200000000000001</c:v>
                </c:pt>
                <c:pt idx="5">
                  <c:v>0.39800000000000002</c:v>
                </c:pt>
                <c:pt idx="6">
                  <c:v>0.64049999999999996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A0-4BE9-A076-BF0D7ACC67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9199375"/>
        <c:axId val="309201455"/>
      </c:scatterChart>
      <c:valAx>
        <c:axId val="309199375"/>
        <c:scaling>
          <c:orientation val="minMax"/>
          <c:max val="1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09201455"/>
        <c:crosses val="autoZero"/>
        <c:crossBetween val="midCat"/>
        <c:majorUnit val="0.2"/>
      </c:valAx>
      <c:valAx>
        <c:axId val="30920145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09199375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2018-06-15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971FF-EF28-4195-A575-329446EFAA5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72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657349" y="-1657351"/>
            <a:ext cx="1155700" cy="44704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7480300" y="2146300"/>
            <a:ext cx="6451600" cy="29718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0" y="0"/>
            <a:ext cx="1752600" cy="17526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8165252" y="2831252"/>
            <a:ext cx="3695700" cy="435779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6256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07569" y="14525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7098666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307568" y="35022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307569" y="41586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34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335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1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913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2016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30018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31051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40902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4187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458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513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471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52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098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3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72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3414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4447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34298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3527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4621538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4719091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4256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823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48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1857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1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0870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1904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8438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9471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677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7812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5120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6153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25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151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254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19854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0888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7422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8455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5763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6796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4104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5137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7077075" y="524447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7912100" y="534781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5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90" r:id="rId7"/>
    <p:sldLayoutId id="2147483695" r:id="rId8"/>
    <p:sldLayoutId id="2147483696" r:id="rId9"/>
    <p:sldLayoutId id="2147483697" r:id="rId10"/>
    <p:sldLayoutId id="2147483698" r:id="rId11"/>
    <p:sldLayoutId id="2147483692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694" r:id="rId18"/>
    <p:sldLayoutId id="214748380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C3785C-54C5-4D8B-B184-EB6FE456442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2018/6/15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C8D6659-2584-4F41-9346-BD823C04008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1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87131" y="2515870"/>
            <a:ext cx="6932645" cy="1215006"/>
          </a:xfrm>
        </p:spPr>
        <p:txBody>
          <a:bodyPr/>
          <a:lstStyle/>
          <a:p>
            <a:pPr algn="ctr"/>
            <a:r>
              <a:rPr kumimoji="1" lang="zh-CN" altLang="en-US" sz="4800" dirty="0" smtClean="0">
                <a:solidFill>
                  <a:schemeClr val="tx1"/>
                </a:solidFill>
              </a:rPr>
              <a:t>深度学习中的优化函数 </a:t>
            </a:r>
            <a:endParaRPr kumimoji="1" lang="zh-CN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 flipV="1">
            <a:off x="281353" y="800100"/>
            <a:ext cx="11359661" cy="351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5123" y="281354"/>
            <a:ext cx="58732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2.1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随机梯度下降法（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SDG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20969" y="1283677"/>
            <a:ext cx="966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经典</a:t>
            </a:r>
            <a:r>
              <a:rPr lang="en-US" altLang="zh-CN" dirty="0" smtClean="0"/>
              <a:t>BDG</a:t>
            </a:r>
            <a:r>
              <a:rPr lang="zh-CN" altLang="en-US" dirty="0" smtClean="0"/>
              <a:t>缺点：每</a:t>
            </a:r>
            <a:r>
              <a:rPr lang="zh-CN" altLang="en-US" dirty="0"/>
              <a:t>进行一次 迭代 都需要将所有的样本进行计算</a:t>
            </a:r>
            <a:r>
              <a:rPr lang="zh-CN" altLang="en-US" dirty="0" smtClean="0"/>
              <a:t>，计算量大，收敛速度慢。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                     每次</a:t>
            </a:r>
            <a:r>
              <a:rPr lang="zh-CN" altLang="en-US" dirty="0"/>
              <a:t>计算都考虑了所有的训练数据，也容易造成过拟合。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0969" y="2454288"/>
            <a:ext cx="988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SDG:</a:t>
            </a:r>
            <a:r>
              <a:rPr lang="zh-CN" altLang="en-US" dirty="0" smtClean="0"/>
              <a:t>每一次迭代只计算随机一个样本，然后遍历逐渐遍历所有样本，完成一轮（</a:t>
            </a:r>
            <a:r>
              <a:rPr lang="en-US" altLang="zh-CN" dirty="0" smtClean="0"/>
              <a:t>epoch</a:t>
            </a:r>
            <a:r>
              <a:rPr lang="zh-CN" altLang="en-US" dirty="0" smtClean="0"/>
              <a:t>）计算。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3306019"/>
            <a:ext cx="2904925" cy="7262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949" y="3306019"/>
            <a:ext cx="2338467" cy="664742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789485" y="3543300"/>
            <a:ext cx="773723" cy="23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69" y="4366415"/>
            <a:ext cx="2461846" cy="5891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69" y="5361820"/>
            <a:ext cx="2259623" cy="676846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3402622" y="4862890"/>
            <a:ext cx="2312378" cy="332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960" y="4518656"/>
            <a:ext cx="1655350" cy="2846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960" y="5517562"/>
            <a:ext cx="1594356" cy="3531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8646" y="4366415"/>
            <a:ext cx="543400" cy="50526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06007" y="4476329"/>
            <a:ext cx="78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记为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4939" y="4527807"/>
            <a:ext cx="351997" cy="2663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646" y="5238051"/>
            <a:ext cx="464269" cy="464269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106007" y="5162408"/>
            <a:ext cx="58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记为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4938" y="5195510"/>
            <a:ext cx="351997" cy="29491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438292" y="3306019"/>
            <a:ext cx="4202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5"/>
                </a:solidFill>
              </a:rPr>
              <a:t>（</a:t>
            </a:r>
            <a:r>
              <a:rPr lang="zh-CN" altLang="en-US" sz="3200" dirty="0" smtClean="0"/>
              <a:t>                     </a:t>
            </a:r>
            <a:r>
              <a:rPr lang="zh-CN" altLang="en-US" sz="3200" dirty="0" smtClean="0">
                <a:solidFill>
                  <a:schemeClr val="accent5"/>
                </a:solidFill>
              </a:rPr>
              <a:t> ）</a:t>
            </a:r>
            <a:endParaRPr lang="zh-CN" altLang="en-US" sz="3200" dirty="0">
              <a:solidFill>
                <a:schemeClr val="accent5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2363" y="3284927"/>
            <a:ext cx="2034491" cy="68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2321170" cy="652366"/>
          </a:xfrm>
        </p:spPr>
        <p:txBody>
          <a:bodyPr/>
          <a:lstStyle/>
          <a:p>
            <a:r>
              <a:rPr kumimoji="1" lang="en-US" altLang="zh-CN" dirty="0" smtClean="0"/>
              <a:t>SDG</a:t>
            </a:r>
            <a:r>
              <a:rPr kumimoji="1" lang="zh-CN" altLang="en-US" dirty="0" smtClean="0"/>
              <a:t>实验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801" y="413238"/>
            <a:ext cx="8020997" cy="57494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1354" y="1090246"/>
            <a:ext cx="35433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特点：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总体上收敛，局部会有震荡。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噪音较</a:t>
            </a:r>
            <a:r>
              <a:rPr lang="en-US" altLang="zh-CN" dirty="0" smtClean="0"/>
              <a:t>BGD</a:t>
            </a:r>
            <a:r>
              <a:rPr lang="zh-CN" altLang="en-US" dirty="0" smtClean="0"/>
              <a:t>更多，速度快，但                准确率降低。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2.</a:t>
            </a:r>
            <a:r>
              <a:rPr lang="zh-CN" altLang="en-US" dirty="0"/>
              <a:t> </a:t>
            </a:r>
            <a:r>
              <a:rPr lang="en-US" altLang="zh-CN" dirty="0"/>
              <a:t>SGD </a:t>
            </a:r>
            <a:r>
              <a:rPr lang="zh-CN" altLang="en-US" dirty="0"/>
              <a:t>的震荡可能会跳到更好的局部极小值处。</a:t>
            </a:r>
          </a:p>
        </p:txBody>
      </p:sp>
    </p:spTree>
    <p:extLst>
      <p:ext uri="{BB962C8B-B14F-4D97-AF65-F5344CB8AC3E}">
        <p14:creationId xmlns:p14="http://schemas.microsoft.com/office/powerpoint/2010/main" val="40064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 flipV="1">
            <a:off x="281353" y="800100"/>
            <a:ext cx="11359661" cy="351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5123" y="281354"/>
            <a:ext cx="76668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2.1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小批量梯度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下降法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（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MSDG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5123" y="902493"/>
            <a:ext cx="9416562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兼顾经典</a:t>
            </a:r>
            <a:r>
              <a:rPr lang="en-US" altLang="zh-CN" dirty="0"/>
              <a:t>GD</a:t>
            </a:r>
            <a:r>
              <a:rPr lang="zh-CN" altLang="en-US" dirty="0"/>
              <a:t>的稳定下降同时又保有</a:t>
            </a:r>
            <a:r>
              <a:rPr lang="en-US" altLang="zh-CN" dirty="0"/>
              <a:t>SGD</a:t>
            </a:r>
            <a:r>
              <a:rPr lang="zh-CN" altLang="en-US" dirty="0" smtClean="0"/>
              <a:t>的特性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克服由于</a:t>
            </a:r>
            <a:r>
              <a:rPr lang="en-US" altLang="zh-CN" dirty="0" smtClean="0"/>
              <a:t>SDG</a:t>
            </a:r>
            <a:r>
              <a:rPr lang="zh-CN" altLang="en-US" dirty="0" smtClean="0"/>
              <a:t>过于自由，导致训练的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波动很大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45123" y="1914770"/>
            <a:ext cx="969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主要思想：每次</a:t>
            </a:r>
            <a:r>
              <a:rPr lang="zh-CN" altLang="en-US" dirty="0"/>
              <a:t>只拿总训练集的一小部分来训练，比如一共有</a:t>
            </a:r>
            <a:r>
              <a:rPr lang="en-US" altLang="zh-CN" dirty="0"/>
              <a:t>5000</a:t>
            </a:r>
            <a:r>
              <a:rPr lang="zh-CN" altLang="en-US" dirty="0"/>
              <a:t>个样本，</a:t>
            </a:r>
            <a:r>
              <a:rPr lang="zh-CN" altLang="en-US" dirty="0" smtClean="0"/>
              <a:t>每次（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）拿</a:t>
            </a:r>
            <a:r>
              <a:rPr lang="en-US" altLang="zh-CN" dirty="0"/>
              <a:t>100</a:t>
            </a:r>
            <a:r>
              <a:rPr lang="zh-CN" altLang="en-US" dirty="0"/>
              <a:t>个样本来计算</a:t>
            </a:r>
            <a:r>
              <a:rPr lang="en-US" altLang="zh-CN" dirty="0"/>
              <a:t>loss</a:t>
            </a:r>
            <a:r>
              <a:rPr lang="zh-CN" altLang="en-US" dirty="0"/>
              <a:t>，更新参数。</a:t>
            </a:r>
            <a:r>
              <a:rPr lang="en-US" altLang="zh-CN" dirty="0"/>
              <a:t>50</a:t>
            </a:r>
            <a:r>
              <a:rPr lang="zh-CN" altLang="en-US" dirty="0"/>
              <a:t>次后完成整个样本集的训练，为一轮（</a:t>
            </a:r>
            <a:r>
              <a:rPr lang="en-US" altLang="zh-CN" dirty="0"/>
              <a:t>epoch</a:t>
            </a:r>
            <a:r>
              <a:rPr lang="zh-CN" altLang="en-US" dirty="0"/>
              <a:t>）。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85" y="3044103"/>
            <a:ext cx="2381721" cy="58819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985" y="4368896"/>
            <a:ext cx="1977525" cy="4969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269" y="5404480"/>
            <a:ext cx="3146693" cy="81913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080" y="3510119"/>
            <a:ext cx="3371851" cy="18679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825" y="3699506"/>
            <a:ext cx="1814313" cy="129733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03385" y="3161229"/>
            <a:ext cx="81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DG: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22006" y="4448935"/>
            <a:ext cx="8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SDG: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722006" y="5609492"/>
            <a:ext cx="98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MSDG: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3202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2321170" cy="652366"/>
          </a:xfrm>
        </p:spPr>
        <p:txBody>
          <a:bodyPr/>
          <a:lstStyle/>
          <a:p>
            <a:r>
              <a:rPr kumimoji="1" lang="en-US" altLang="zh-CN" sz="3200" dirty="0" smtClean="0"/>
              <a:t>MSDG</a:t>
            </a:r>
            <a:r>
              <a:rPr kumimoji="1" lang="zh-CN" altLang="en-US" sz="3200" dirty="0" smtClean="0"/>
              <a:t>实验</a:t>
            </a:r>
            <a:endParaRPr kumimoji="1"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86" y="286413"/>
            <a:ext cx="7712621" cy="58497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254" y="1371600"/>
            <a:ext cx="2584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波动</a:t>
            </a:r>
            <a:r>
              <a:rPr lang="zh-CN" altLang="en-US" dirty="0"/>
              <a:t>减小</a:t>
            </a:r>
            <a:r>
              <a:rPr lang="zh-CN" altLang="en-US" dirty="0" smtClean="0"/>
              <a:t>明显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收敛速度加快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一般说</a:t>
            </a:r>
            <a:r>
              <a:rPr lang="en-US" altLang="zh-CN" dirty="0"/>
              <a:t>SGD</a:t>
            </a:r>
            <a:r>
              <a:rPr lang="zh-CN" altLang="en-US" dirty="0"/>
              <a:t>都指的是 </a:t>
            </a:r>
            <a:r>
              <a:rPr lang="en-US" altLang="zh-CN" dirty="0" smtClean="0"/>
              <a:t>mini-batch gradient </a:t>
            </a:r>
            <a:r>
              <a:rPr lang="en-US" altLang="zh-CN" dirty="0"/>
              <a:t>descent.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07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2637691" cy="652366"/>
          </a:xfrm>
        </p:spPr>
        <p:txBody>
          <a:bodyPr/>
          <a:lstStyle/>
          <a:p>
            <a:r>
              <a:rPr kumimoji="1" lang="en-US" altLang="zh-CN" sz="3200" dirty="0" smtClean="0"/>
              <a:t>MSDG</a:t>
            </a:r>
            <a:r>
              <a:rPr kumimoji="1" lang="zh-CN" altLang="en-US" sz="3200" dirty="0" smtClean="0"/>
              <a:t>的缺陷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492369" y="1072634"/>
            <a:ext cx="596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1.Mini-batch </a:t>
            </a:r>
            <a:r>
              <a:rPr lang="en-US" altLang="zh-CN" dirty="0"/>
              <a:t>gradient descent </a:t>
            </a:r>
            <a:r>
              <a:rPr lang="zh-CN" altLang="en-US" dirty="0"/>
              <a:t>不能保证很好的</a:t>
            </a:r>
            <a:r>
              <a:rPr lang="zh-CN" altLang="en-US" dirty="0" smtClean="0"/>
              <a:t>收敛性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8215" y="1592132"/>
            <a:ext cx="10524393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learning rate </a:t>
            </a:r>
            <a:r>
              <a:rPr lang="zh-CN" altLang="en-US" dirty="0"/>
              <a:t>如果选择的太小，收敛速度会很慢，如果太大，</a:t>
            </a:r>
            <a:r>
              <a:rPr lang="en-US" altLang="zh-CN" dirty="0"/>
              <a:t>loss function </a:t>
            </a:r>
            <a:r>
              <a:rPr lang="zh-CN" altLang="en-US" dirty="0"/>
              <a:t>就会在极小值处不停地震荡甚至偏离</a:t>
            </a:r>
            <a:r>
              <a:rPr lang="zh-CN" altLang="en-US" dirty="0" smtClean="0"/>
              <a:t>。对于非凸函数，还要避免限于局部最小值点和鞍点。（会在鞍点和局部最小值点震荡跳动）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511" y="2642585"/>
            <a:ext cx="3216567" cy="30372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2369" y="3288322"/>
            <a:ext cx="78515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2.SGD</a:t>
            </a:r>
            <a:r>
              <a:rPr lang="zh-CN" altLang="en-US" dirty="0"/>
              <a:t>对所有参数更新时应用同样的 </a:t>
            </a:r>
            <a:r>
              <a:rPr lang="en-US" altLang="zh-CN" dirty="0"/>
              <a:t>learning rate</a:t>
            </a:r>
            <a:r>
              <a:rPr lang="zh-CN" altLang="en-US" dirty="0"/>
              <a:t>，如果我们的数据是</a:t>
            </a:r>
            <a:r>
              <a:rPr lang="zh-CN" altLang="en-US" dirty="0" smtClean="0"/>
              <a:t>稀       疏</a:t>
            </a:r>
            <a:r>
              <a:rPr lang="zh-CN" altLang="en-US" dirty="0"/>
              <a:t>的，我们更希望对出现频率低的特征进行大一点的更新。</a:t>
            </a:r>
            <a:r>
              <a:rPr lang="en-US" altLang="zh-CN" dirty="0"/>
              <a:t>LR</a:t>
            </a:r>
            <a:r>
              <a:rPr lang="zh-CN" altLang="en-US" dirty="0"/>
              <a:t>会随着更新的次数逐渐变小。</a:t>
            </a:r>
          </a:p>
        </p:txBody>
      </p:sp>
    </p:spTree>
    <p:extLst>
      <p:ext uri="{BB962C8B-B14F-4D97-AF65-F5344CB8AC3E}">
        <p14:creationId xmlns:p14="http://schemas.microsoft.com/office/powerpoint/2010/main" val="24158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5907" y="1474237"/>
            <a:ext cx="6696270" cy="3940446"/>
          </a:xfrm>
        </p:spPr>
        <p:txBody>
          <a:bodyPr/>
          <a:lstStyle/>
          <a:p>
            <a:r>
              <a:rPr kumimoji="1" lang="en-US" altLang="zh-CN" sz="8000" dirty="0" err="1"/>
              <a:t>Momentun</a:t>
            </a:r>
            <a:r>
              <a:rPr kumimoji="1" lang="zh-CN" altLang="en-US" sz="8000" dirty="0"/>
              <a:t>和</a:t>
            </a:r>
            <a:r>
              <a:rPr kumimoji="1" lang="en-US" altLang="zh-CN" sz="8000" dirty="0" smtClean="0"/>
              <a:t>NAG</a:t>
            </a:r>
            <a:endParaRPr kumimoji="1" lang="en-US" altLang="zh-CN" sz="80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3.1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3488294" cy="652366"/>
          </a:xfrm>
        </p:spPr>
        <p:txBody>
          <a:bodyPr/>
          <a:lstStyle/>
          <a:p>
            <a:r>
              <a:rPr kumimoji="1" lang="en-US" altLang="zh-CN" dirty="0" err="1" smtClean="0"/>
              <a:t>Momentun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动量法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70382" y="1122487"/>
            <a:ext cx="100287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主要思想：如果把梯度下降想象成一个小球从山坡到山谷。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当</a:t>
            </a:r>
            <a:r>
              <a:rPr lang="zh-CN" altLang="en-US" dirty="0"/>
              <a:t>我们将一个小球从山上滚下来时，没有阻力的话，它的动量会越来越大，但是如果遇到了阻力，速度就会变小。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10083" y="2743200"/>
            <a:ext cx="975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参数更新规则：</a:t>
            </a:r>
            <a:endParaRPr lang="en-US" altLang="zh-CN" dirty="0" smtClean="0"/>
          </a:p>
          <a:p>
            <a:r>
              <a:rPr lang="en-US" altLang="zh-CN" dirty="0" err="1" smtClean="0"/>
              <a:t>Momentun</a:t>
            </a:r>
            <a:r>
              <a:rPr lang="zh-CN" altLang="en-US" dirty="0" smtClean="0"/>
              <a:t>通过加入</a:t>
            </a:r>
            <a:r>
              <a:rPr lang="en-US" altLang="zh-CN" dirty="0" smtClean="0"/>
              <a:t>γv</a:t>
            </a:r>
            <a:r>
              <a:rPr lang="en-US" altLang="zh-CN" baseline="-25000" dirty="0" smtClean="0"/>
              <a:t>t-1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可以加速</a:t>
            </a:r>
            <a:r>
              <a:rPr lang="en-US" altLang="zh-CN" dirty="0" smtClean="0"/>
              <a:t>SGD</a:t>
            </a:r>
            <a:r>
              <a:rPr lang="zh-CN" altLang="en-US" dirty="0" smtClean="0"/>
              <a:t>，并且抑制震荡。（梯度方向）</a:t>
            </a:r>
            <a:endParaRPr lang="en-US" altLang="zh-CN" dirty="0" smtClean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183" y="3671416"/>
            <a:ext cx="2548387" cy="113377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92469" y="5117123"/>
            <a:ext cx="46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γ</a:t>
            </a:r>
            <a:r>
              <a:rPr lang="zh-CN" altLang="en-US" dirty="0" smtClean="0"/>
              <a:t>一般建议取</a:t>
            </a:r>
            <a:r>
              <a:rPr lang="en-US" altLang="zh-CN" dirty="0" smtClean="0"/>
              <a:t>0.9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708530" y="3671416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</a:t>
            </a:r>
            <a:r>
              <a:rPr lang="en-US" altLang="zh-CN" baseline="-25000" dirty="0" smtClean="0"/>
              <a:t>t-1</a:t>
            </a:r>
            <a:r>
              <a:rPr lang="zh-CN" altLang="en-US" dirty="0" smtClean="0"/>
              <a:t>表示之前所有步骤所积累的动量和</a:t>
            </a:r>
            <a:endParaRPr lang="en-US" altLang="zh-CN" dirty="0" smtClean="0"/>
          </a:p>
          <a:p>
            <a:r>
              <a:rPr lang="en-US" altLang="zh-CN" dirty="0"/>
              <a:t>γ</a:t>
            </a:r>
            <a:r>
              <a:rPr lang="zh-CN" altLang="en-US" dirty="0" smtClean="0"/>
              <a:t>为一个衰减值，一般为</a:t>
            </a:r>
            <a:r>
              <a:rPr lang="en-US" altLang="zh-CN" dirty="0" smtClean="0"/>
              <a:t>0.9</a:t>
            </a:r>
            <a:r>
              <a:rPr lang="zh-CN" altLang="en-US" dirty="0" smtClean="0"/>
              <a:t>，让早期的梯度对当前梯度的影响越来越小。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018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3.1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3488294" cy="652366"/>
          </a:xfrm>
        </p:spPr>
        <p:txBody>
          <a:bodyPr/>
          <a:lstStyle/>
          <a:p>
            <a:r>
              <a:rPr kumimoji="1" lang="en-US" altLang="zh-CN" dirty="0" err="1" smtClean="0"/>
              <a:t>Momentun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动量法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" y="1403604"/>
            <a:ext cx="10043160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3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3.1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3488294" cy="652366"/>
          </a:xfrm>
        </p:spPr>
        <p:txBody>
          <a:bodyPr/>
          <a:lstStyle/>
          <a:p>
            <a:r>
              <a:rPr kumimoji="1" lang="en-US" altLang="zh-CN" dirty="0" err="1" smtClean="0"/>
              <a:t>Momentun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动量法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70" y="876301"/>
            <a:ext cx="7158492" cy="52738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37" y="1490232"/>
            <a:ext cx="3093988" cy="21109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69930" y="1090246"/>
            <a:ext cx="99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MSDG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85191" y="4062046"/>
            <a:ext cx="3520079" cy="128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对比即发现，由于累积了动量，</a:t>
            </a:r>
            <a:r>
              <a:rPr lang="en-US" altLang="zh-CN" dirty="0" err="1" smtClean="0"/>
              <a:t>Momentun</a:t>
            </a:r>
            <a:r>
              <a:rPr lang="zh-CN" altLang="en-US" dirty="0" smtClean="0"/>
              <a:t>每走一步都冲得更远。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但随着梯度更新，收敛得也很快。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0848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3.2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910970" cy="652366"/>
          </a:xfrm>
        </p:spPr>
        <p:txBody>
          <a:bodyPr/>
          <a:lstStyle/>
          <a:p>
            <a:r>
              <a:rPr kumimoji="1" lang="en-US" altLang="zh-CN" dirty="0" err="1" smtClean="0"/>
              <a:t>Nesterov</a:t>
            </a:r>
            <a:r>
              <a:rPr kumimoji="1" lang="en-US" altLang="zh-CN" dirty="0" smtClean="0"/>
              <a:t> Accelerated Gradient(NAG)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80" y="1870175"/>
            <a:ext cx="5800340" cy="20418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0083" y="1073653"/>
            <a:ext cx="991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Momentum</a:t>
            </a:r>
            <a:r>
              <a:rPr lang="zh-CN" altLang="en-US" dirty="0" smtClean="0"/>
              <a:t>方法的缺点：相当于小球从山上滚下来时是盲目地沿着坡滚，如果它能具备一些先知，例如快要上坡时，就知道</a:t>
            </a:r>
            <a:r>
              <a:rPr lang="zh-CN" altLang="en-US" dirty="0"/>
              <a:t>要</a:t>
            </a:r>
            <a:r>
              <a:rPr lang="zh-CN" altLang="en-US" dirty="0" smtClean="0"/>
              <a:t>减速。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239715" y="4193931"/>
            <a:ext cx="9697916" cy="1704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蓝色是 </a:t>
            </a:r>
            <a:r>
              <a:rPr lang="en-US" altLang="zh-CN" dirty="0"/>
              <a:t>Momentum </a:t>
            </a:r>
            <a:r>
              <a:rPr lang="zh-CN" altLang="en-US" dirty="0"/>
              <a:t>的过程，会先计算当前的梯度，然后在更新后的累积梯度后会有一个大的跳跃。</a:t>
            </a:r>
            <a:br>
              <a:rPr lang="zh-CN" altLang="en-US" dirty="0"/>
            </a:br>
            <a:r>
              <a:rPr lang="zh-CN" altLang="en-US" dirty="0"/>
              <a:t>而 </a:t>
            </a:r>
            <a:r>
              <a:rPr lang="en-US" altLang="zh-CN" dirty="0"/>
              <a:t>NAG </a:t>
            </a:r>
            <a:r>
              <a:rPr lang="zh-CN" altLang="en-US" dirty="0"/>
              <a:t>会先在前一步的累积梯度上</a:t>
            </a:r>
            <a:r>
              <a:rPr lang="en-US" altLang="zh-CN" dirty="0"/>
              <a:t>(brown vector)</a:t>
            </a:r>
            <a:r>
              <a:rPr lang="zh-CN" altLang="en-US" dirty="0"/>
              <a:t>有一个大的跳跃，然后衡量一下梯度做一下修正</a:t>
            </a:r>
            <a:r>
              <a:rPr lang="en-US" altLang="zh-CN" dirty="0"/>
              <a:t>(red vector)</a:t>
            </a:r>
            <a:r>
              <a:rPr lang="zh-CN" altLang="en-US" dirty="0"/>
              <a:t>，这种预期的更新可以避免我们走的太快。</a:t>
            </a:r>
          </a:p>
        </p:txBody>
      </p:sp>
    </p:spTree>
    <p:extLst>
      <p:ext uri="{BB962C8B-B14F-4D97-AF65-F5344CB8AC3E}">
        <p14:creationId xmlns:p14="http://schemas.microsoft.com/office/powerpoint/2010/main" val="35696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435237" y="1190876"/>
            <a:ext cx="835026" cy="651828"/>
          </a:xfrm>
        </p:spPr>
        <p:txBody>
          <a:bodyPr/>
          <a:lstStyle/>
          <a:p>
            <a:r>
              <a:rPr kumimoji="1" lang="en-US" altLang="zh-CN" sz="3200" dirty="0" smtClean="0"/>
              <a:t>01</a:t>
            </a:r>
            <a:endParaRPr kumimoji="1"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490068" y="1265311"/>
            <a:ext cx="3234689" cy="445150"/>
          </a:xfrm>
        </p:spPr>
        <p:txBody>
          <a:bodyPr/>
          <a:lstStyle/>
          <a:p>
            <a:r>
              <a:rPr kumimoji="1" lang="zh-CN" altLang="en-US" sz="2400" dirty="0" smtClean="0"/>
              <a:t>损失函数和优化函数</a:t>
            </a:r>
            <a:endParaRPr kumimoji="1"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35237" y="1985497"/>
            <a:ext cx="835026" cy="651828"/>
          </a:xfrm>
        </p:spPr>
        <p:txBody>
          <a:bodyPr/>
          <a:lstStyle/>
          <a:p>
            <a:r>
              <a:rPr kumimoji="1" lang="en-US" altLang="zh-CN" sz="3200" dirty="0"/>
              <a:t>02</a:t>
            </a:r>
            <a:endParaRPr kumimoji="1" lang="zh-CN" altLang="en-US" sz="32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7490069" y="2088836"/>
            <a:ext cx="3234689" cy="445150"/>
          </a:xfrm>
        </p:spPr>
        <p:txBody>
          <a:bodyPr/>
          <a:lstStyle/>
          <a:p>
            <a:r>
              <a:rPr kumimoji="1" lang="zh-CN" altLang="en-US" sz="2400" dirty="0" smtClean="0"/>
              <a:t>梯度下降法</a:t>
            </a:r>
            <a:endParaRPr kumimoji="1"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6435237" y="2774953"/>
            <a:ext cx="835026" cy="651828"/>
          </a:xfrm>
        </p:spPr>
        <p:txBody>
          <a:bodyPr/>
          <a:lstStyle/>
          <a:p>
            <a:r>
              <a:rPr kumimoji="1" lang="en-US" altLang="zh-CN" sz="3200" dirty="0"/>
              <a:t>03</a:t>
            </a:r>
            <a:endParaRPr kumimoji="1" lang="zh-CN" altLang="en-US" sz="32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7490069" y="2809744"/>
            <a:ext cx="4388339" cy="445150"/>
          </a:xfrm>
        </p:spPr>
        <p:txBody>
          <a:bodyPr/>
          <a:lstStyle/>
          <a:p>
            <a:r>
              <a:rPr kumimoji="1" lang="en-US" altLang="zh-CN" sz="2400" dirty="0" err="1" smtClean="0"/>
              <a:t>Momentun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smtClean="0"/>
              <a:t>NAG</a:t>
            </a:r>
            <a:endParaRPr kumimoji="1" lang="zh-CN" altLang="en-US" sz="2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6435237" y="3524658"/>
            <a:ext cx="835026" cy="651828"/>
          </a:xfrm>
        </p:spPr>
        <p:txBody>
          <a:bodyPr/>
          <a:lstStyle/>
          <a:p>
            <a:r>
              <a:rPr kumimoji="1" lang="en-US" altLang="zh-CN" sz="3200" dirty="0"/>
              <a:t>04</a:t>
            </a:r>
            <a:endParaRPr kumimoji="1" lang="zh-CN" altLang="en-US" sz="32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/>
          </p:nvPr>
        </p:nvSpPr>
        <p:spPr>
          <a:xfrm>
            <a:off x="7490068" y="3666565"/>
            <a:ext cx="4326793" cy="445150"/>
          </a:xfrm>
        </p:spPr>
        <p:txBody>
          <a:bodyPr/>
          <a:lstStyle/>
          <a:p>
            <a:r>
              <a:rPr kumimoji="1" lang="en-US" altLang="zh-CN" sz="2400" dirty="0" err="1" smtClean="0"/>
              <a:t>Adagrad</a:t>
            </a:r>
            <a:r>
              <a:rPr kumimoji="1" lang="zh-CN" altLang="en-US" sz="2400" dirty="0" smtClean="0"/>
              <a:t>方法</a:t>
            </a:r>
            <a:endParaRPr kumimoji="1" lang="zh-CN" altLang="en-US" sz="240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/>
          </p:nvPr>
        </p:nvSpPr>
        <p:spPr>
          <a:xfrm>
            <a:off x="6435237" y="4384568"/>
            <a:ext cx="835026" cy="651828"/>
          </a:xfrm>
        </p:spPr>
        <p:txBody>
          <a:bodyPr/>
          <a:lstStyle/>
          <a:p>
            <a:r>
              <a:rPr kumimoji="1" lang="en-US" altLang="zh-CN" sz="3200" dirty="0"/>
              <a:t>05</a:t>
            </a:r>
            <a:endParaRPr kumimoji="1" lang="zh-CN" altLang="en-US" sz="3200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7490069" y="4507192"/>
            <a:ext cx="4326792" cy="445150"/>
          </a:xfrm>
        </p:spPr>
        <p:txBody>
          <a:bodyPr/>
          <a:lstStyle/>
          <a:p>
            <a:r>
              <a:rPr kumimoji="1" lang="en-US" altLang="zh-CN" sz="2400" dirty="0" err="1" smtClean="0"/>
              <a:t>Adadelta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err="1" smtClean="0"/>
              <a:t>RMSprop</a:t>
            </a:r>
            <a:endParaRPr kumimoji="1" lang="en-US" altLang="zh-CN" sz="240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6531952" y="5244478"/>
            <a:ext cx="835026" cy="651828"/>
          </a:xfrm>
        </p:spPr>
        <p:txBody>
          <a:bodyPr/>
          <a:lstStyle/>
          <a:p>
            <a:r>
              <a:rPr kumimoji="1" lang="en-US" altLang="zh-CN" sz="3200" dirty="0"/>
              <a:t>06</a:t>
            </a:r>
            <a:endParaRPr kumimoji="1" lang="zh-CN" altLang="en-US" sz="320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7490069" y="5347817"/>
            <a:ext cx="4326792" cy="445150"/>
          </a:xfrm>
        </p:spPr>
        <p:txBody>
          <a:bodyPr/>
          <a:lstStyle/>
          <a:p>
            <a:r>
              <a:rPr kumimoji="1" lang="en-US" altLang="zh-CN" sz="2400" dirty="0" smtClean="0"/>
              <a:t>Adam</a:t>
            </a:r>
            <a:r>
              <a:rPr kumimoji="1" lang="zh-CN" altLang="en-US" sz="2400" dirty="0" smtClean="0"/>
              <a:t>方法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3.2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70383" y="1179520"/>
            <a:ext cx="548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梯度更新规则：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102" y="1825851"/>
            <a:ext cx="3998436" cy="20737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0383" y="4273062"/>
            <a:ext cx="7311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 </a:t>
            </a:r>
            <a:r>
              <a:rPr lang="en-US" altLang="zh-CN" dirty="0"/>
              <a:t>θ−</a:t>
            </a:r>
            <a:r>
              <a:rPr lang="en-US" altLang="zh-CN" dirty="0" smtClean="0"/>
              <a:t>γv</a:t>
            </a:r>
            <a:r>
              <a:rPr lang="en-US" altLang="zh-CN" baseline="-25000" dirty="0" smtClean="0"/>
              <a:t>t</a:t>
            </a:r>
            <a:r>
              <a:rPr lang="en-US" altLang="zh-CN" baseline="-25000" dirty="0"/>
              <a:t>−1 </a:t>
            </a:r>
            <a:r>
              <a:rPr lang="zh-CN" altLang="en-US" dirty="0"/>
              <a:t>来近似当做参数下一步会变成的值，则在计算梯度时，不是在当前位置，而是未来的位置</a:t>
            </a:r>
            <a:r>
              <a:rPr lang="zh-CN" altLang="en-US" dirty="0" smtClean="0"/>
              <a:t>上。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30562" y="1890346"/>
            <a:ext cx="34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超参数设定值</a:t>
            </a:r>
            <a:r>
              <a:rPr lang="en-US" altLang="zh-CN" b="1" dirty="0"/>
              <a:t>:  </a:t>
            </a:r>
            <a:r>
              <a:rPr lang="zh-CN" altLang="en-US" b="1" dirty="0"/>
              <a:t>一般 </a:t>
            </a:r>
            <a:r>
              <a:rPr lang="en-US" altLang="zh-CN" b="1" dirty="0"/>
              <a:t>γ </a:t>
            </a:r>
            <a:r>
              <a:rPr lang="zh-CN" altLang="en-US" b="1" dirty="0"/>
              <a:t>仍取值 </a:t>
            </a:r>
            <a:r>
              <a:rPr lang="en-US" altLang="zh-CN" b="1" dirty="0"/>
              <a:t>0.9 </a:t>
            </a:r>
            <a:r>
              <a:rPr lang="zh-CN" altLang="en-US" b="1" dirty="0"/>
              <a:t>左右。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110083" y="479891"/>
            <a:ext cx="8121840" cy="652366"/>
          </a:xfrm>
        </p:spPr>
        <p:txBody>
          <a:bodyPr/>
          <a:lstStyle/>
          <a:p>
            <a:r>
              <a:rPr kumimoji="1" lang="en-US" altLang="zh-CN" dirty="0" err="1"/>
              <a:t>Nesterov</a:t>
            </a:r>
            <a:r>
              <a:rPr kumimoji="1" lang="en-US" altLang="zh-CN" dirty="0"/>
              <a:t> Accelerated Gradient(NAG)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21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3.2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2" y="223935"/>
            <a:ext cx="6961255" cy="652366"/>
          </a:xfrm>
        </p:spPr>
        <p:txBody>
          <a:bodyPr/>
          <a:lstStyle/>
          <a:p>
            <a:r>
              <a:rPr kumimoji="1" lang="en-US" altLang="zh-CN" dirty="0" err="1"/>
              <a:t>Nesterov</a:t>
            </a:r>
            <a:r>
              <a:rPr kumimoji="1" lang="en-US" altLang="zh-CN" dirty="0"/>
              <a:t> Accelerated Gradient(NAG)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61" y="876301"/>
            <a:ext cx="6998922" cy="53398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7008" y="1477108"/>
            <a:ext cx="3235569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NAG</a:t>
            </a:r>
            <a:r>
              <a:rPr lang="zh-CN" altLang="en-US" dirty="0"/>
              <a:t>方法收敛速度明显加快。波动也小了很多。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7008" y="2576735"/>
            <a:ext cx="2892669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NAG </a:t>
            </a:r>
            <a:r>
              <a:rPr lang="zh-CN" altLang="en-US" dirty="0"/>
              <a:t>可以使 </a:t>
            </a:r>
            <a:r>
              <a:rPr lang="en-US" altLang="zh-CN" dirty="0"/>
              <a:t>RNN </a:t>
            </a:r>
            <a:r>
              <a:rPr lang="zh-CN" altLang="en-US" dirty="0"/>
              <a:t>在很多任务上有更好的表现。</a:t>
            </a:r>
          </a:p>
        </p:txBody>
      </p:sp>
    </p:spTree>
    <p:extLst>
      <p:ext uri="{BB962C8B-B14F-4D97-AF65-F5344CB8AC3E}">
        <p14:creationId xmlns:p14="http://schemas.microsoft.com/office/powerpoint/2010/main" val="14903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5907" y="1474237"/>
            <a:ext cx="6696270" cy="3940446"/>
          </a:xfrm>
        </p:spPr>
        <p:txBody>
          <a:bodyPr/>
          <a:lstStyle/>
          <a:p>
            <a:r>
              <a:rPr kumimoji="1" lang="en-US" altLang="zh-CN" sz="9600" dirty="0" err="1" smtClean="0"/>
              <a:t>Adagrad</a:t>
            </a:r>
            <a:endParaRPr kumimoji="1"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2556887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8130170" cy="652366"/>
          </a:xfrm>
        </p:spPr>
        <p:txBody>
          <a:bodyPr/>
          <a:lstStyle/>
          <a:p>
            <a:r>
              <a:rPr kumimoji="1" lang="en-US" altLang="zh-CN" dirty="0" err="1" smtClean="0"/>
              <a:t>Adagrad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Adaptive gradient algorithm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10083" y="1235242"/>
            <a:ext cx="783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可以对低频的参数做较大的更新</a:t>
            </a:r>
            <a:r>
              <a:rPr lang="zh-CN" altLang="en-US" dirty="0"/>
              <a:t>，</a:t>
            </a:r>
            <a:r>
              <a:rPr lang="zh-CN" altLang="en-US" b="1" dirty="0"/>
              <a:t>对高频的做较小的更新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10083" y="1732911"/>
            <a:ext cx="702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对于稀疏的数据它的表现</a:t>
            </a:r>
            <a:r>
              <a:rPr lang="zh-CN" altLang="en-US" b="1" dirty="0" smtClean="0"/>
              <a:t>很好</a:t>
            </a:r>
            <a:r>
              <a:rPr lang="en-US" altLang="zh-CN" b="1" dirty="0"/>
              <a:t>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10083" y="2230580"/>
            <a:ext cx="3015916" cy="67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10083" y="2215265"/>
            <a:ext cx="301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梯度更新</a:t>
            </a:r>
            <a:r>
              <a:rPr lang="zh-CN" altLang="en-US" b="1" dirty="0" smtClean="0"/>
              <a:t>规则：</a:t>
            </a:r>
            <a:endParaRPr lang="zh-CN" altLang="en-US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26" y="2535270"/>
            <a:ext cx="4344185" cy="10473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19" y="2697619"/>
            <a:ext cx="2804049" cy="61907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10083" y="3898232"/>
            <a:ext cx="845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g</a:t>
            </a:r>
            <a:r>
              <a:rPr lang="zh-CN" altLang="en-US" dirty="0" smtClean="0"/>
              <a:t>为 </a:t>
            </a:r>
            <a:r>
              <a:rPr lang="en-US" altLang="zh-CN" dirty="0" smtClean="0"/>
              <a:t>t</a:t>
            </a:r>
            <a:r>
              <a:rPr lang="zh-CN" altLang="en-US" dirty="0" smtClean="0"/>
              <a:t>时刻参数</a:t>
            </a:r>
            <a:r>
              <a:rPr lang="el-GR" altLang="zh-CN" dirty="0" smtClean="0"/>
              <a:t>θ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的梯度。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22" y="3743022"/>
            <a:ext cx="2000149" cy="66671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10082" y="4588338"/>
            <a:ext cx="783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 </a:t>
            </a:r>
            <a:r>
              <a:rPr lang="en-US" altLang="zh-CN" dirty="0" err="1"/>
              <a:t>G_t</a:t>
            </a:r>
            <a:r>
              <a:rPr lang="en-US" altLang="zh-CN" dirty="0"/>
              <a:t> </a:t>
            </a:r>
            <a:r>
              <a:rPr lang="zh-CN" altLang="en-US" dirty="0"/>
              <a:t>是个对角矩阵， </a:t>
            </a:r>
            <a:r>
              <a:rPr lang="en-US" altLang="zh-CN" dirty="0"/>
              <a:t>(</a:t>
            </a:r>
            <a:r>
              <a:rPr lang="en-US" altLang="zh-CN" dirty="0" err="1"/>
              <a:t>i,i</a:t>
            </a:r>
            <a:r>
              <a:rPr lang="en-US" altLang="zh-CN" dirty="0"/>
              <a:t>) </a:t>
            </a:r>
            <a:r>
              <a:rPr lang="zh-CN" altLang="en-US" dirty="0"/>
              <a:t>元素就是 </a:t>
            </a:r>
            <a:r>
              <a:rPr lang="zh-CN" altLang="en-US" dirty="0" smtClean="0"/>
              <a:t>到</a:t>
            </a:r>
            <a:r>
              <a:rPr lang="en-US" altLang="zh-CN" dirty="0" smtClean="0"/>
              <a:t>t </a:t>
            </a:r>
            <a:r>
              <a:rPr lang="zh-CN" altLang="en-US" dirty="0" smtClean="0"/>
              <a:t>时刻时参数 </a:t>
            </a:r>
            <a:r>
              <a:rPr lang="el-GR" altLang="zh-CN" dirty="0"/>
              <a:t>θ_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 smtClean="0"/>
              <a:t>的历史梯度平方和。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110083" y="5374105"/>
            <a:ext cx="631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超参数设定值：一般</a:t>
            </a:r>
            <a:r>
              <a:rPr lang="en-US" altLang="zh-CN" b="1" dirty="0"/>
              <a:t>η</a:t>
            </a:r>
            <a:r>
              <a:rPr lang="zh-CN" altLang="en-US" b="1" dirty="0"/>
              <a:t>选取</a:t>
            </a:r>
            <a:r>
              <a:rPr lang="en-US" altLang="zh-CN" b="1" dirty="0"/>
              <a:t>0.01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9750669" y="3226777"/>
            <a:ext cx="298939" cy="685293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946816" y="4000500"/>
            <a:ext cx="2491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CC"/>
                </a:solidFill>
              </a:rPr>
              <a:t>一个很小的值，防止除</a:t>
            </a:r>
            <a:r>
              <a:rPr lang="en-US" altLang="zh-CN" sz="1600" dirty="0" smtClean="0">
                <a:solidFill>
                  <a:srgbClr val="0000CC"/>
                </a:solidFill>
              </a:rPr>
              <a:t>0</a:t>
            </a:r>
            <a:r>
              <a:rPr lang="zh-CN" altLang="en-US" sz="1600" dirty="0" smtClean="0">
                <a:solidFill>
                  <a:srgbClr val="0000CC"/>
                </a:solidFill>
              </a:rPr>
              <a:t>出错</a:t>
            </a:r>
            <a:r>
              <a:rPr lang="zh-CN" altLang="en-US" sz="1600" dirty="0" smtClean="0">
                <a:solidFill>
                  <a:srgbClr val="0000CC"/>
                </a:solidFill>
              </a:rPr>
              <a:t>。</a:t>
            </a:r>
            <a:r>
              <a:rPr lang="en-US" altLang="zh-CN" sz="1600" dirty="0"/>
              <a:t>ϵ </a:t>
            </a:r>
            <a:r>
              <a:rPr lang="zh-CN" altLang="en-US" sz="1600" dirty="0"/>
              <a:t>＝ </a:t>
            </a:r>
            <a:r>
              <a:rPr lang="en-US" altLang="zh-CN" sz="1600" dirty="0"/>
              <a:t>10e−8</a:t>
            </a:r>
            <a:endParaRPr lang="zh-CN" altLang="en-US" sz="1600" dirty="0"/>
          </a:p>
          <a:p>
            <a:endParaRPr lang="zh-CN" altLang="en-US" sz="1600" dirty="0">
              <a:solidFill>
                <a:srgbClr val="0000CC"/>
              </a:solidFill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275385" y="2835244"/>
            <a:ext cx="1363341" cy="26088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26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1896886" cy="652366"/>
          </a:xfrm>
        </p:spPr>
        <p:txBody>
          <a:bodyPr/>
          <a:lstStyle/>
          <a:p>
            <a:r>
              <a:rPr kumimoji="1" lang="en-US" altLang="zh-CN" dirty="0" err="1" smtClean="0"/>
              <a:t>Adagrad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10083" y="1538485"/>
            <a:ext cx="8341648" cy="128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Adagrad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优点：减少了学习率的手动调节。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缺点：</a:t>
            </a:r>
            <a:r>
              <a:rPr lang="zh-CN" altLang="en-US" dirty="0"/>
              <a:t>它的缺点是分母会不断积累，这样学习率就会收缩并最终会变得非常</a:t>
            </a:r>
            <a:r>
              <a:rPr lang="zh-CN" altLang="en-US" dirty="0" smtClean="0"/>
              <a:t>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46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5907" y="1474237"/>
            <a:ext cx="6696270" cy="3940446"/>
          </a:xfrm>
        </p:spPr>
        <p:txBody>
          <a:bodyPr/>
          <a:lstStyle/>
          <a:p>
            <a:r>
              <a:rPr kumimoji="1" lang="en-US" altLang="zh-CN" sz="9600" dirty="0" err="1" smtClean="0"/>
              <a:t>Adadelta</a:t>
            </a:r>
            <a:r>
              <a:rPr kumimoji="1" lang="zh-CN" altLang="en-US" sz="9600" dirty="0" smtClean="0"/>
              <a:t>和</a:t>
            </a:r>
            <a:r>
              <a:rPr kumimoji="1" lang="en-US" altLang="zh-CN" sz="9600" dirty="0" err="1" smtClean="0"/>
              <a:t>RMSprop</a:t>
            </a:r>
            <a:endParaRPr kumimoji="1"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38360855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5.1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1896886" cy="652366"/>
          </a:xfrm>
        </p:spPr>
        <p:txBody>
          <a:bodyPr/>
          <a:lstStyle/>
          <a:p>
            <a:r>
              <a:rPr kumimoji="1" lang="en-US" altLang="zh-CN" dirty="0" err="1" smtClean="0"/>
              <a:t>Adadelta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10082" y="1084320"/>
            <a:ext cx="9755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 </a:t>
            </a:r>
            <a:r>
              <a:rPr lang="en-US" altLang="zh-CN" dirty="0" err="1"/>
              <a:t>AdaGrad</a:t>
            </a:r>
            <a:r>
              <a:rPr lang="en-US" altLang="zh-CN" dirty="0"/>
              <a:t> </a:t>
            </a:r>
            <a:r>
              <a:rPr lang="zh-CN" altLang="en-US" dirty="0"/>
              <a:t>中对 </a:t>
            </a:r>
            <a:r>
              <a:rPr lang="en-US" altLang="zh-CN" dirty="0"/>
              <a:t>learning rate </a:t>
            </a:r>
            <a:r>
              <a:rPr lang="zh-CN" altLang="en-US" dirty="0"/>
              <a:t>进行 </a:t>
            </a:r>
            <a:r>
              <a:rPr lang="en-US" altLang="zh-CN" dirty="0"/>
              <a:t>normalize </a:t>
            </a:r>
            <a:r>
              <a:rPr lang="zh-CN" altLang="en-US" dirty="0"/>
              <a:t>的参数是使用之前所有时间得到的梯度的累积</a:t>
            </a:r>
            <a:r>
              <a:rPr lang="en-US" altLang="zh-CN" dirty="0"/>
              <a:t>, </a:t>
            </a:r>
            <a:r>
              <a:rPr lang="en-US" altLang="zh-CN" dirty="0" err="1"/>
              <a:t>AdaDelta</a:t>
            </a:r>
            <a:r>
              <a:rPr lang="en-US" altLang="zh-CN" dirty="0"/>
              <a:t> </a:t>
            </a:r>
            <a:r>
              <a:rPr lang="zh-CN" altLang="en-US" dirty="0"/>
              <a:t>的思想是通过设置窗口 </a:t>
            </a:r>
            <a:r>
              <a:rPr lang="en-US" altLang="zh-CN" dirty="0" smtClean="0"/>
              <a:t>, </a:t>
            </a:r>
            <a:r>
              <a:rPr lang="zh-CN" altLang="en-US" dirty="0"/>
              <a:t>只使用部分时间的梯度累积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10082" y="2400300"/>
            <a:ext cx="922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和 </a:t>
            </a:r>
            <a:r>
              <a:rPr lang="en-US" altLang="zh-CN" dirty="0" err="1"/>
              <a:t>Adagrad</a:t>
            </a:r>
            <a:r>
              <a:rPr lang="en-US" altLang="zh-CN" dirty="0"/>
              <a:t> </a:t>
            </a:r>
            <a:r>
              <a:rPr lang="zh-CN" altLang="en-US" dirty="0"/>
              <a:t>相比，就是分母的 </a:t>
            </a:r>
            <a:r>
              <a:rPr lang="en-US" altLang="zh-CN" dirty="0"/>
              <a:t>G </a:t>
            </a:r>
            <a:r>
              <a:rPr lang="zh-CN" altLang="en-US" dirty="0"/>
              <a:t>换成了</a:t>
            </a:r>
            <a:r>
              <a:rPr lang="zh-CN" altLang="en-US" dirty="0" smtClean="0"/>
              <a:t>过去梯度</a:t>
            </a:r>
            <a:r>
              <a:rPr lang="zh-CN" altLang="en-US" dirty="0"/>
              <a:t>平方</a:t>
            </a:r>
            <a:r>
              <a:rPr lang="zh-CN" altLang="en-US" dirty="0" smtClean="0"/>
              <a:t>的</a:t>
            </a:r>
            <a:r>
              <a:rPr lang="zh-CN" altLang="en-US" b="1" dirty="0" smtClean="0"/>
              <a:t>指数</a:t>
            </a:r>
            <a:r>
              <a:rPr lang="zh-CN" altLang="en-US" b="1" dirty="0"/>
              <a:t>衰减平均值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858" y="2986847"/>
            <a:ext cx="2930833" cy="9081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0082" y="4800600"/>
            <a:ext cx="8774723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超参数设定：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/>
              <a:t>Hinton </a:t>
            </a:r>
            <a:r>
              <a:rPr lang="zh-CN" altLang="en-US" b="1" dirty="0"/>
              <a:t>建议设定 </a:t>
            </a:r>
            <a:r>
              <a:rPr lang="en-US" altLang="zh-CN" b="1" dirty="0"/>
              <a:t>γ </a:t>
            </a:r>
            <a:r>
              <a:rPr lang="zh-CN" altLang="en-US" b="1" dirty="0"/>
              <a:t>为 </a:t>
            </a:r>
            <a:r>
              <a:rPr lang="en-US" altLang="zh-CN" b="1" dirty="0"/>
              <a:t>0.9, </a:t>
            </a:r>
            <a:r>
              <a:rPr lang="zh-CN" altLang="en-US" b="1" dirty="0"/>
              <a:t>学习率 </a:t>
            </a:r>
            <a:r>
              <a:rPr lang="en-US" altLang="zh-CN" b="1" dirty="0"/>
              <a:t>η </a:t>
            </a:r>
            <a:r>
              <a:rPr lang="zh-CN" altLang="en-US" b="1" dirty="0"/>
              <a:t>为 </a:t>
            </a:r>
            <a:r>
              <a:rPr lang="en-US" altLang="zh-CN" b="1" dirty="0"/>
              <a:t>0.001</a:t>
            </a:r>
            <a:r>
              <a:rPr lang="zh-CN" altLang="en-US" b="1" dirty="0"/>
              <a:t>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997" y="3162282"/>
            <a:ext cx="3486733" cy="5448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858" y="3918107"/>
            <a:ext cx="2241381" cy="6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5.1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1896886" cy="652366"/>
          </a:xfrm>
        </p:spPr>
        <p:txBody>
          <a:bodyPr/>
          <a:lstStyle/>
          <a:p>
            <a:r>
              <a:rPr kumimoji="1" lang="en-US" altLang="zh-CN" dirty="0" err="1" smtClean="0"/>
              <a:t>Adadelta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83" y="876301"/>
            <a:ext cx="2712884" cy="88216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10083" y="1758462"/>
            <a:ext cx="9873761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这个分母相当于</a:t>
            </a:r>
            <a:r>
              <a:rPr lang="zh-CN" altLang="en-US" b="1" dirty="0"/>
              <a:t>梯度的均方根 </a:t>
            </a:r>
            <a:r>
              <a:rPr lang="en-US" altLang="zh-CN" b="1" dirty="0"/>
              <a:t>root mean squared (RMS)</a:t>
            </a:r>
            <a:r>
              <a:rPr lang="zh-CN" altLang="en-US" dirty="0"/>
              <a:t>，在数据统计分析中，将所有值平方求和，求其均值，再开平方，就得到均方根值 ，所以可以用 </a:t>
            </a:r>
            <a:r>
              <a:rPr lang="en-US" altLang="zh-CN" dirty="0"/>
              <a:t>RMS </a:t>
            </a:r>
            <a:r>
              <a:rPr lang="zh-CN" altLang="en-US" dirty="0"/>
              <a:t>简写：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213" y="2692805"/>
            <a:ext cx="2273969" cy="6899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10082" y="3540701"/>
            <a:ext cx="930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梯度更新规则</a:t>
            </a:r>
            <a:r>
              <a:rPr lang="en-US" altLang="zh-CN" dirty="0"/>
              <a:t>: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此外，还将学习率 </a:t>
            </a:r>
            <a:r>
              <a:rPr lang="en-US" altLang="zh-CN" dirty="0"/>
              <a:t>η </a:t>
            </a:r>
            <a:r>
              <a:rPr lang="zh-CN" altLang="en-US" dirty="0"/>
              <a:t>换成了 </a:t>
            </a:r>
            <a:r>
              <a:rPr lang="en-US" altLang="zh-CN" dirty="0"/>
              <a:t>RMS[</a:t>
            </a:r>
            <a:r>
              <a:rPr lang="en-US" altLang="zh-CN" dirty="0" err="1"/>
              <a:t>Δθ</a:t>
            </a:r>
            <a:r>
              <a:rPr lang="en-US" altLang="zh-CN" dirty="0"/>
              <a:t>]</a:t>
            </a:r>
            <a:r>
              <a:rPr lang="zh-CN" altLang="en-US" dirty="0"/>
              <a:t>，这样的话，我们甚至都不需要提前设定学习率了：</a:t>
            </a:r>
          </a:p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600" y="4677508"/>
            <a:ext cx="2276816" cy="11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5.2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1896886" cy="652366"/>
          </a:xfrm>
        </p:spPr>
        <p:txBody>
          <a:bodyPr/>
          <a:lstStyle/>
          <a:p>
            <a:r>
              <a:rPr kumimoji="1" lang="en-US" altLang="zh-CN" dirty="0" err="1" smtClean="0"/>
              <a:t>RMSprop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10083" y="893886"/>
            <a:ext cx="9853925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RMSprop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Geoff Hinton </a:t>
            </a:r>
            <a:r>
              <a:rPr lang="zh-CN" altLang="en-US" dirty="0"/>
              <a:t>提出的一种自适应学习率方法。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/>
              <a:t>RMSprop</a:t>
            </a:r>
            <a:r>
              <a:rPr lang="en-US" altLang="zh-CN" b="1" dirty="0"/>
              <a:t> </a:t>
            </a:r>
            <a:r>
              <a:rPr lang="zh-CN" altLang="en-US" b="1" dirty="0"/>
              <a:t>和 </a:t>
            </a:r>
            <a:r>
              <a:rPr lang="en-US" altLang="zh-CN" b="1" dirty="0" err="1"/>
              <a:t>Adadelta</a:t>
            </a:r>
            <a:r>
              <a:rPr lang="en-US" altLang="zh-CN" b="1" dirty="0"/>
              <a:t> </a:t>
            </a:r>
            <a:r>
              <a:rPr lang="zh-CN" altLang="en-US" b="1" dirty="0"/>
              <a:t>都是为了解决 </a:t>
            </a:r>
            <a:r>
              <a:rPr lang="en-US" altLang="zh-CN" b="1" dirty="0" err="1"/>
              <a:t>Adagrad</a:t>
            </a:r>
            <a:r>
              <a:rPr lang="en-US" altLang="zh-CN" b="1" dirty="0"/>
              <a:t> </a:t>
            </a:r>
            <a:r>
              <a:rPr lang="zh-CN" altLang="en-US" b="1" dirty="0"/>
              <a:t>学习率急剧下降问题的</a:t>
            </a:r>
            <a:r>
              <a:rPr lang="zh-CN" altLang="en-US" dirty="0"/>
              <a:t>，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24" y="2672441"/>
            <a:ext cx="3454688" cy="13192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083" y="4785524"/>
            <a:ext cx="806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RMSprop</a:t>
            </a:r>
            <a:r>
              <a:rPr lang="zh-CN" altLang="en-US" dirty="0" smtClean="0"/>
              <a:t>方法其实和</a:t>
            </a:r>
            <a:r>
              <a:rPr lang="en-US" altLang="zh-CN" dirty="0" err="1" smtClean="0"/>
              <a:t>Adadelta</a:t>
            </a:r>
            <a:r>
              <a:rPr lang="zh-CN" altLang="en-US" dirty="0" smtClean="0"/>
              <a:t>很类似，确切的是，</a:t>
            </a:r>
            <a:r>
              <a:rPr lang="en-US" altLang="zh-CN" dirty="0" err="1" smtClean="0"/>
              <a:t>RMSprop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Adadelta</a:t>
            </a:r>
            <a:r>
              <a:rPr lang="zh-CN" altLang="en-US" dirty="0" smtClean="0"/>
              <a:t>的一个特例。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10083" y="1960685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参数更新过程为：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6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5907" y="1474237"/>
            <a:ext cx="6696270" cy="3940446"/>
          </a:xfrm>
        </p:spPr>
        <p:txBody>
          <a:bodyPr/>
          <a:lstStyle/>
          <a:p>
            <a:r>
              <a:rPr kumimoji="1" lang="en-US" altLang="zh-CN" sz="9600" dirty="0" smtClean="0"/>
              <a:t>Adam</a:t>
            </a:r>
          </a:p>
          <a:p>
            <a:r>
              <a:rPr kumimoji="1" lang="zh-CN" altLang="en-US" sz="3200" dirty="0" smtClean="0"/>
              <a:t>（</a:t>
            </a:r>
            <a:r>
              <a:rPr kumimoji="1" lang="en-US" altLang="zh-CN" sz="3200" dirty="0" smtClean="0"/>
              <a:t>Adaptive Moment Estimation</a:t>
            </a:r>
            <a:r>
              <a:rPr kumimoji="1" lang="zh-CN" altLang="en-US" sz="3200" dirty="0" smtClean="0"/>
              <a:t>）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496208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sz="8000" dirty="0" smtClean="0"/>
              <a:t>损失函数与优化函数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7776353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1896886" cy="652366"/>
          </a:xfrm>
        </p:spPr>
        <p:txBody>
          <a:bodyPr/>
          <a:lstStyle/>
          <a:p>
            <a:r>
              <a:rPr kumimoji="1" lang="en-US" altLang="zh-CN" dirty="0" smtClean="0"/>
              <a:t>Adam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10083" y="1116623"/>
            <a:ext cx="958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另一种计算每个参数的自适应学习率的方法。</a:t>
            </a:r>
            <a:r>
              <a:rPr lang="zh-CN" altLang="en-US" b="1" dirty="0"/>
              <a:t>相当于 </a:t>
            </a:r>
            <a:r>
              <a:rPr lang="en-US" altLang="zh-CN" b="1" dirty="0" err="1"/>
              <a:t>RMSprop</a:t>
            </a:r>
            <a:r>
              <a:rPr lang="en-US" altLang="zh-CN" b="1" dirty="0"/>
              <a:t> + Momentum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10083" y="1795906"/>
            <a:ext cx="972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除了像 </a:t>
            </a:r>
            <a:r>
              <a:rPr lang="en-US" altLang="zh-CN" dirty="0" err="1"/>
              <a:t>Adadelta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RMSprop</a:t>
            </a:r>
            <a:r>
              <a:rPr lang="en-US" altLang="zh-CN" dirty="0"/>
              <a:t> </a:t>
            </a:r>
            <a:r>
              <a:rPr lang="zh-CN" altLang="en-US" dirty="0"/>
              <a:t>一样存储了过去梯度的平方 </a:t>
            </a:r>
            <a:r>
              <a:rPr lang="en-US" altLang="zh-CN" dirty="0" err="1" smtClean="0"/>
              <a:t>v</a:t>
            </a:r>
            <a:r>
              <a:rPr lang="en-US" altLang="zh-CN" baseline="-25000" dirty="0" err="1"/>
              <a:t>t</a:t>
            </a:r>
            <a:r>
              <a:rPr lang="en-US" altLang="zh-CN" dirty="0" smtClean="0"/>
              <a:t> </a:t>
            </a:r>
            <a:r>
              <a:rPr lang="zh-CN" altLang="en-US" dirty="0"/>
              <a:t>的指数衰减平均值 ，也像 </a:t>
            </a:r>
            <a:r>
              <a:rPr lang="en-US" altLang="zh-CN" dirty="0"/>
              <a:t>momentum </a:t>
            </a:r>
            <a:r>
              <a:rPr lang="zh-CN" altLang="en-US" dirty="0"/>
              <a:t>一样保持了过去梯度 </a:t>
            </a:r>
            <a:r>
              <a:rPr lang="en-US" altLang="zh-CN" dirty="0" err="1"/>
              <a:t>mt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zh-CN" altLang="en-US" b="1" dirty="0"/>
              <a:t>指数衰减平均值</a:t>
            </a:r>
            <a:r>
              <a:rPr lang="zh-CN" altLang="en-US" dirty="0"/>
              <a:t>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26" y="3094568"/>
            <a:ext cx="2868433" cy="1034342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434080" y="3367454"/>
            <a:ext cx="1556238" cy="39565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40" y="2695827"/>
            <a:ext cx="1716897" cy="1738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10083" y="4668715"/>
            <a:ext cx="9161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如果 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t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t</a:t>
            </a:r>
            <a:r>
              <a:rPr lang="en-US" altLang="zh-CN" dirty="0"/>
              <a:t> </a:t>
            </a:r>
            <a:r>
              <a:rPr lang="zh-CN" altLang="en-US" dirty="0"/>
              <a:t>被初始化为 </a:t>
            </a:r>
            <a:r>
              <a:rPr lang="en-US" altLang="zh-CN" dirty="0"/>
              <a:t>0 </a:t>
            </a:r>
            <a:r>
              <a:rPr lang="zh-CN" altLang="en-US" dirty="0"/>
              <a:t>向量，那它们就会向 </a:t>
            </a:r>
            <a:r>
              <a:rPr lang="en-US" altLang="zh-CN" dirty="0"/>
              <a:t>0 </a:t>
            </a:r>
            <a:r>
              <a:rPr lang="zh-CN" altLang="en-US" dirty="0"/>
              <a:t>偏置，所以做了</a:t>
            </a:r>
            <a:r>
              <a:rPr lang="zh-CN" altLang="en-US" b="1" dirty="0" smtClean="0"/>
              <a:t>偏差修正</a:t>
            </a:r>
            <a:r>
              <a:rPr lang="zh-CN" altLang="en-US" dirty="0"/>
              <a:t>，通过计算偏差校正后的 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t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t</a:t>
            </a:r>
            <a:r>
              <a:rPr lang="en-US" altLang="zh-CN" dirty="0"/>
              <a:t> </a:t>
            </a:r>
            <a:r>
              <a:rPr lang="zh-CN" altLang="en-US" dirty="0"/>
              <a:t>来抵消这些</a:t>
            </a:r>
            <a:r>
              <a:rPr lang="zh-CN" altLang="en-US" dirty="0" smtClean="0"/>
              <a:t>偏差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6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2094807" cy="652366"/>
          </a:xfrm>
        </p:spPr>
        <p:txBody>
          <a:bodyPr/>
          <a:lstStyle/>
          <a:p>
            <a:pPr algn="ctr"/>
            <a:r>
              <a:rPr kumimoji="1" lang="zh-CN" altLang="en-US" sz="3200" dirty="0" smtClean="0"/>
              <a:t>偏差修正</a:t>
            </a:r>
            <a:endParaRPr kumimoji="1"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1263535" y="1246909"/>
            <a:ext cx="939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指数加权平均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898" y="1857298"/>
            <a:ext cx="2468339" cy="4536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63534" y="2551995"/>
            <a:ext cx="939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偏差修正：一般令第一个数值为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v0=0;</a:t>
            </a:r>
            <a:r>
              <a:rPr lang="zh-CN" altLang="en-US" dirty="0" smtClean="0"/>
              <a:t>但此时初期的几个计算结果就会与真实的平均值有较大偏差。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35" y="3300982"/>
            <a:ext cx="4027518" cy="13713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63533" y="4746567"/>
            <a:ext cx="939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进行偏差修正：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172" y="4517470"/>
            <a:ext cx="839573" cy="83957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63535" y="5357043"/>
            <a:ext cx="939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随着</a:t>
            </a:r>
            <a:r>
              <a:rPr lang="en-US" altLang="zh-CN" dirty="0" smtClean="0"/>
              <a:t>t</a:t>
            </a:r>
            <a:r>
              <a:rPr lang="zh-CN" altLang="en-US" dirty="0" smtClean="0"/>
              <a:t>的增大，</a:t>
            </a:r>
            <a:r>
              <a:rPr lang="en-US" altLang="zh-CN" dirty="0" smtClean="0"/>
              <a:t>βt</a:t>
            </a:r>
            <a:r>
              <a:rPr lang="zh-CN" altLang="en-US" dirty="0" smtClean="0"/>
              <a:t>越来越接近</a:t>
            </a:r>
            <a:r>
              <a:rPr lang="en-US" altLang="zh-CN" dirty="0" smtClean="0"/>
              <a:t>0</a:t>
            </a:r>
          </a:p>
          <a:p>
            <a:r>
              <a:rPr lang="zh-CN" altLang="en-US" dirty="0" smtClean="0"/>
              <a:t>该偏差修正对数据前期影响大，后期影响逐渐减小。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90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1896886" cy="652366"/>
          </a:xfrm>
        </p:spPr>
        <p:txBody>
          <a:bodyPr/>
          <a:lstStyle/>
          <a:p>
            <a:r>
              <a:rPr kumimoji="1" lang="en-US" altLang="zh-CN" dirty="0" smtClean="0"/>
              <a:t>Adam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6285" y="1301262"/>
            <a:ext cx="630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梯度</a:t>
            </a:r>
            <a:r>
              <a:rPr lang="zh-CN" altLang="en-US" dirty="0" smtClean="0"/>
              <a:t>更新规则：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02" y="1943365"/>
            <a:ext cx="2487495" cy="7910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4546" y="3578469"/>
            <a:ext cx="8546123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超参数设定值</a:t>
            </a:r>
            <a:r>
              <a:rPr lang="en-US" altLang="zh-CN" dirty="0"/>
              <a:t>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建议 </a:t>
            </a:r>
            <a:r>
              <a:rPr lang="en-US" altLang="zh-CN" dirty="0"/>
              <a:t>β1 </a:t>
            </a:r>
            <a:r>
              <a:rPr lang="zh-CN" altLang="en-US" dirty="0"/>
              <a:t>＝ </a:t>
            </a:r>
            <a:r>
              <a:rPr lang="en-US" altLang="zh-CN" dirty="0"/>
              <a:t>0.9</a:t>
            </a:r>
            <a:r>
              <a:rPr lang="zh-CN" altLang="en-US" dirty="0"/>
              <a:t>，</a:t>
            </a:r>
            <a:r>
              <a:rPr lang="en-US" altLang="zh-CN" dirty="0"/>
              <a:t>β2 </a:t>
            </a:r>
            <a:r>
              <a:rPr lang="zh-CN" altLang="en-US" dirty="0"/>
              <a:t>＝ </a:t>
            </a:r>
            <a:r>
              <a:rPr lang="en-US" altLang="zh-CN" dirty="0"/>
              <a:t>0.999</a:t>
            </a:r>
            <a:r>
              <a:rPr lang="zh-CN" altLang="en-US" dirty="0"/>
              <a:t>，</a:t>
            </a:r>
            <a:r>
              <a:rPr lang="en-US" altLang="zh-CN" dirty="0"/>
              <a:t>ϵ </a:t>
            </a:r>
            <a:r>
              <a:rPr lang="zh-CN" altLang="en-US" dirty="0"/>
              <a:t>＝ </a:t>
            </a:r>
            <a:r>
              <a:rPr lang="en-US" altLang="zh-CN" dirty="0"/>
              <a:t>10e−8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实践表明，</a:t>
            </a:r>
            <a:r>
              <a:rPr lang="en-US" altLang="zh-CN" b="1" dirty="0"/>
              <a:t>Adam </a:t>
            </a:r>
            <a:r>
              <a:rPr lang="zh-CN" altLang="en-US" b="1" dirty="0"/>
              <a:t>比其他适应性学习方法效果要好。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36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474236"/>
            <a:ext cx="12192000" cy="3844213"/>
          </a:xfrm>
        </p:spPr>
        <p:txBody>
          <a:bodyPr/>
          <a:lstStyle/>
          <a:p>
            <a:pPr algn="ctr"/>
            <a:r>
              <a:rPr kumimoji="1" lang="zh-CN" altLang="en-US" sz="8000" dirty="0" smtClean="0"/>
              <a:t>效果比较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8405589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1943100" cy="576165"/>
          </a:xfrm>
        </p:spPr>
        <p:txBody>
          <a:bodyPr/>
          <a:lstStyle/>
          <a:p>
            <a:pPr algn="ctr"/>
            <a:r>
              <a:rPr kumimoji="1" lang="zh-CN" altLang="en-US" sz="2800" dirty="0"/>
              <a:t>速度</a:t>
            </a:r>
            <a:r>
              <a:rPr kumimoji="1" lang="zh-CN" altLang="en-US" sz="2800" dirty="0" smtClean="0"/>
              <a:t>比较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143000"/>
            <a:ext cx="5905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5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1943100" cy="576165"/>
          </a:xfrm>
        </p:spPr>
        <p:txBody>
          <a:bodyPr/>
          <a:lstStyle/>
          <a:p>
            <a:pPr algn="ctr"/>
            <a:r>
              <a:rPr kumimoji="1" lang="zh-CN" altLang="en-US" sz="2400" dirty="0" smtClean="0"/>
              <a:t>在鞍点比较</a:t>
            </a:r>
            <a:endParaRPr kumimoji="1"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58" y="796980"/>
            <a:ext cx="6352442" cy="49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0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474236"/>
            <a:ext cx="12192000" cy="3844213"/>
          </a:xfrm>
        </p:spPr>
        <p:txBody>
          <a:bodyPr/>
          <a:lstStyle/>
          <a:p>
            <a:pPr algn="ctr"/>
            <a:r>
              <a:rPr kumimoji="1" lang="zh-CN" altLang="en-US" sz="8000" dirty="0" smtClean="0"/>
              <a:t>如何选择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6406061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93531" y="597878"/>
            <a:ext cx="99441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如果数据是稀疏的，就用自适用方法，即 </a:t>
            </a:r>
            <a:r>
              <a:rPr lang="en-US" altLang="zh-CN" dirty="0" err="1"/>
              <a:t>Adagrad</a:t>
            </a:r>
            <a:r>
              <a:rPr lang="en-US" altLang="zh-CN" dirty="0"/>
              <a:t>, </a:t>
            </a:r>
            <a:r>
              <a:rPr lang="en-US" altLang="zh-CN" dirty="0" err="1"/>
              <a:t>Adadelta</a:t>
            </a:r>
            <a:r>
              <a:rPr lang="en-US" altLang="zh-CN" dirty="0"/>
              <a:t>, </a:t>
            </a:r>
            <a:r>
              <a:rPr lang="en-US" altLang="zh-CN" dirty="0" err="1"/>
              <a:t>RMSprop</a:t>
            </a:r>
            <a:r>
              <a:rPr lang="en-US" altLang="zh-CN" dirty="0"/>
              <a:t>, Adam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 err="1"/>
              <a:t>RMSprop</a:t>
            </a:r>
            <a:r>
              <a:rPr lang="en-US" altLang="zh-CN" dirty="0"/>
              <a:t>, </a:t>
            </a:r>
            <a:r>
              <a:rPr lang="en-US" altLang="zh-CN" dirty="0" err="1"/>
              <a:t>Adadelta</a:t>
            </a:r>
            <a:r>
              <a:rPr lang="en-US" altLang="zh-CN" dirty="0"/>
              <a:t>, Adam </a:t>
            </a:r>
            <a:r>
              <a:rPr lang="zh-CN" altLang="en-US" dirty="0"/>
              <a:t>在很多情况下的效果是相似的。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Adam </a:t>
            </a:r>
            <a:r>
              <a:rPr lang="zh-CN" altLang="en-US" dirty="0"/>
              <a:t>就是在 </a:t>
            </a:r>
            <a:r>
              <a:rPr lang="en-US" altLang="zh-CN" dirty="0" err="1"/>
              <a:t>RMSprop</a:t>
            </a:r>
            <a:r>
              <a:rPr lang="en-US" altLang="zh-CN" dirty="0"/>
              <a:t> </a:t>
            </a:r>
            <a:r>
              <a:rPr lang="zh-CN" altLang="en-US" dirty="0"/>
              <a:t>的基础上加了 </a:t>
            </a:r>
            <a:r>
              <a:rPr lang="en-US" altLang="zh-CN" dirty="0"/>
              <a:t>bias-correction </a:t>
            </a:r>
            <a:r>
              <a:rPr lang="zh-CN" altLang="en-US" dirty="0"/>
              <a:t>和 </a:t>
            </a:r>
            <a:r>
              <a:rPr lang="en-US" altLang="zh-CN" dirty="0"/>
              <a:t>momentum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随着梯度变的稀疏，</a:t>
            </a:r>
            <a:r>
              <a:rPr lang="en-US" altLang="zh-CN" dirty="0"/>
              <a:t>Adam </a:t>
            </a:r>
            <a:r>
              <a:rPr lang="zh-CN" altLang="en-US" dirty="0"/>
              <a:t>比 </a:t>
            </a:r>
            <a:r>
              <a:rPr lang="en-US" altLang="zh-CN" dirty="0" err="1"/>
              <a:t>RMSprop</a:t>
            </a:r>
            <a:r>
              <a:rPr lang="en-US" altLang="zh-CN" dirty="0"/>
              <a:t> </a:t>
            </a:r>
            <a:r>
              <a:rPr lang="zh-CN" altLang="en-US" dirty="0"/>
              <a:t>效果会好。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整体来讲，</a:t>
            </a:r>
            <a:r>
              <a:rPr lang="en-US" altLang="zh-CN" dirty="0"/>
              <a:t>Adam </a:t>
            </a:r>
            <a:r>
              <a:rPr lang="zh-CN" altLang="en-US" dirty="0"/>
              <a:t>是最好的选择。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很多论文里都会用 </a:t>
            </a:r>
            <a:r>
              <a:rPr lang="en-US" altLang="zh-CN" dirty="0"/>
              <a:t>SGD</a:t>
            </a:r>
            <a:r>
              <a:rPr lang="zh-CN" altLang="en-US" dirty="0"/>
              <a:t>，没有 </a:t>
            </a:r>
            <a:r>
              <a:rPr lang="en-US" altLang="zh-CN" dirty="0"/>
              <a:t>momentum </a:t>
            </a:r>
            <a:r>
              <a:rPr lang="zh-CN" altLang="en-US" dirty="0"/>
              <a:t>等。</a:t>
            </a:r>
            <a:r>
              <a:rPr lang="en-US" altLang="zh-CN" dirty="0"/>
              <a:t>SGD </a:t>
            </a:r>
            <a:r>
              <a:rPr lang="zh-CN" altLang="en-US" dirty="0"/>
              <a:t>虽然能达到极小值，但是比其它算法用的时间长，而且可能会被困在鞍点。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如果需要更快的收敛，或者是训练更深更复杂的神经网络，需要用一种自适应的算法。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248336" y="2744471"/>
            <a:ext cx="5464841" cy="1215006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THANK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YOU !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895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2338" y="365128"/>
            <a:ext cx="8534400" cy="997176"/>
          </a:xfrm>
        </p:spPr>
        <p:txBody>
          <a:bodyPr>
            <a:normAutofit/>
          </a:bodyPr>
          <a:lstStyle/>
          <a:p>
            <a:pPr latinLnBrk="1"/>
            <a:r>
              <a:rPr lang="zh-CN" altLang="en-US" sz="3600" b="1" dirty="0">
                <a:solidFill>
                  <a:schemeClr val="accent2"/>
                </a:solidFill>
              </a:rPr>
              <a:t>线性回归问题（</a:t>
            </a:r>
            <a:r>
              <a:rPr lang="en-US" altLang="zh-CN" sz="3600" b="1" dirty="0">
                <a:solidFill>
                  <a:schemeClr val="accent2"/>
                </a:solidFill>
              </a:rPr>
              <a:t>Linear Regression</a:t>
            </a:r>
            <a:r>
              <a:rPr lang="zh-CN" altLang="en-US" sz="3600" b="1" dirty="0">
                <a:solidFill>
                  <a:schemeClr val="accent2"/>
                </a:solidFill>
              </a:rPr>
              <a:t>）</a:t>
            </a:r>
          </a:p>
        </p:txBody>
      </p:sp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751162"/>
              </p:ext>
            </p:extLst>
          </p:nvPr>
        </p:nvGraphicFramePr>
        <p:xfrm>
          <a:off x="838200" y="1556998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680767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4997452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14619325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034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99677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454858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8434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953899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76373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0.0714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0.4143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0.5714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0.6571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19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0.0864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0.0741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0.1872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0.3220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0.3980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0.6405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641153"/>
                  </a:ext>
                </a:extLst>
              </a:tr>
            </a:tbl>
          </a:graphicData>
        </a:graphic>
      </p:graphicFrame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3661136984"/>
              </p:ext>
            </p:extLst>
          </p:nvPr>
        </p:nvGraphicFramePr>
        <p:xfrm>
          <a:off x="832339" y="2712447"/>
          <a:ext cx="4968385" cy="3488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981700" y="2886075"/>
            <a:ext cx="5886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线性模型：</a:t>
            </a:r>
            <a:r>
              <a:rPr lang="en-US" altLang="zh-CN" dirty="0"/>
              <a:t>y=</a:t>
            </a:r>
            <a:r>
              <a:rPr lang="en-US" altLang="zh-CN" dirty="0" err="1"/>
              <a:t>ax+b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r>
              <a:rPr lang="zh-CN" altLang="en-US" dirty="0" smtClean="0"/>
              <a:t>这里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就是我们要优化的参数，并通过学习，找到最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优的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假设我们先给定一组参数</a:t>
            </a:r>
            <a:r>
              <a:rPr lang="en-US" altLang="zh-CN" dirty="0" smtClean="0"/>
              <a:t>a=1,b=0</a:t>
            </a:r>
            <a:r>
              <a:rPr lang="zh-CN" altLang="en-US" dirty="0" smtClean="0"/>
              <a:t>画</a:t>
            </a:r>
            <a:r>
              <a:rPr lang="zh-CN" altLang="en-US" dirty="0"/>
              <a:t>一</a:t>
            </a:r>
            <a:r>
              <a:rPr lang="zh-CN" altLang="en-US" dirty="0" smtClean="0"/>
              <a:t>条线看看 。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1228725" y="2886075"/>
            <a:ext cx="3971925" cy="2990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04789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我们来评判</a:t>
            </a:r>
            <a:r>
              <a:rPr lang="en-US" altLang="zh-CN" sz="2400" dirty="0"/>
              <a:t>y=x(a=1,b=0) </a:t>
            </a:r>
            <a:r>
              <a:rPr lang="zh-CN" altLang="en-US" sz="2400" dirty="0"/>
              <a:t>这条线多大程度上完成了预测。</a:t>
            </a:r>
            <a:endParaRPr lang="zh-TW" altLang="en-US" sz="2400" dirty="0"/>
          </a:p>
        </p:txBody>
      </p:sp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27715"/>
              </p:ext>
            </p:extLst>
          </p:nvPr>
        </p:nvGraphicFramePr>
        <p:xfrm>
          <a:off x="965200" y="1194257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398437497"/>
                    </a:ext>
                  </a:extLst>
                </a:gridCol>
                <a:gridCol w="714022">
                  <a:extLst>
                    <a:ext uri="{9D8B030D-6E8A-4147-A177-3AD203B41FA5}">
                      <a16:colId xmlns:a16="http://schemas.microsoft.com/office/drawing/2014/main" val="131794166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36225912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58212507"/>
                    </a:ext>
                  </a:extLst>
                </a:gridCol>
                <a:gridCol w="889706">
                  <a:extLst>
                    <a:ext uri="{9D8B030D-6E8A-4147-A177-3AD203B41FA5}">
                      <a16:colId xmlns:a16="http://schemas.microsoft.com/office/drawing/2014/main" val="2618608032"/>
                    </a:ext>
                  </a:extLst>
                </a:gridCol>
                <a:gridCol w="916516">
                  <a:extLst>
                    <a:ext uri="{9D8B030D-6E8A-4147-A177-3AD203B41FA5}">
                      <a16:colId xmlns:a16="http://schemas.microsoft.com/office/drawing/2014/main" val="47096510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6424525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614075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99228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0.0714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0.4143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0.5714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0.6571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9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0.0864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0.0741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0.1872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0.3220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0.3980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0.6405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82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预测值</a:t>
                      </a:r>
                      <a:r>
                        <a:rPr lang="en-US" altLang="zh-CN" sz="1600" dirty="0" err="1" smtClean="0"/>
                        <a:t>Yp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0.4143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0.5714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0.6571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26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差值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−y)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0.0259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0.2271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0.2494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0.1880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142692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979241" y="2919046"/>
            <a:ext cx="1011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损失函数用来定量评价预测值与实际值的差距，通常我们用差值的平方和来表示。公式如下：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959" y="3529807"/>
            <a:ext cx="2703867" cy="7424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75947" y="4516928"/>
            <a:ext cx="573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也称</a:t>
            </a:r>
            <a:r>
              <a:rPr lang="zh-CN" altLang="en-US" dirty="0"/>
              <a:t>这种使用差值</a:t>
            </a:r>
            <a:r>
              <a:rPr lang="zh-CN" altLang="en-US" dirty="0" smtClean="0"/>
              <a:t>的平方和的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为二次代价函数。</a:t>
            </a:r>
            <a:endParaRPr lang="zh-CN" altLang="en-US" dirty="0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084993" y="4900436"/>
            <a:ext cx="10561515" cy="12618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0784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 smtClean="0">
                <a:latin typeface="+mn-lt"/>
              </a:rPr>
              <a:t>接下来</a:t>
            </a:r>
            <a:r>
              <a:rPr lang="zh-CN" altLang="zh-CN" dirty="0">
                <a:latin typeface="+mn-lt"/>
              </a:rPr>
              <a:t>的目标很明确，</a:t>
            </a:r>
            <a:r>
              <a:rPr lang="zh-CN" altLang="zh-CN" dirty="0" smtClean="0">
                <a:latin typeface="+mn-lt"/>
              </a:rPr>
              <a:t>就是如何</a:t>
            </a:r>
            <a:r>
              <a:rPr lang="zh-CN" altLang="zh-CN" dirty="0">
                <a:latin typeface="+mn-lt"/>
              </a:rPr>
              <a:t>不断的调整参数</a:t>
            </a:r>
            <a:r>
              <a:rPr lang="zh-CN" altLang="zh-CN" dirty="0" smtClean="0">
                <a:latin typeface="+mn-lt"/>
              </a:rPr>
              <a:t>a,</a:t>
            </a:r>
            <a:r>
              <a:rPr lang="zh-CN" altLang="zh-CN" dirty="0">
                <a:latin typeface="+mn-lt"/>
              </a:rPr>
              <a:t>b 来使loss越来越</a:t>
            </a:r>
            <a:r>
              <a:rPr lang="zh-CN" altLang="zh-CN" dirty="0" smtClean="0">
                <a:latin typeface="+mn-lt"/>
              </a:rPr>
              <a:t>小</a:t>
            </a:r>
            <a:r>
              <a:rPr lang="zh-CN" altLang="en-US" dirty="0" smtClean="0">
                <a:latin typeface="+mn-lt"/>
              </a:rPr>
              <a:t>。</a:t>
            </a:r>
            <a:endParaRPr lang="en-US" altLang="zh-CN" dirty="0" smtClean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 smtClean="0">
                <a:latin typeface="+mn-lt"/>
              </a:rPr>
              <a:t>最终</a:t>
            </a:r>
            <a:r>
              <a:rPr lang="zh-CN" altLang="zh-CN" dirty="0">
                <a:latin typeface="+mn-lt"/>
              </a:rPr>
              <a:t>令预测尽可能接近真实值</a:t>
            </a:r>
            <a:r>
              <a:rPr lang="zh-CN" altLang="zh-CN" dirty="0" smtClean="0">
                <a:latin typeface="+mn-lt"/>
              </a:rPr>
              <a:t>。</a:t>
            </a:r>
            <a:r>
              <a:rPr lang="zh-CN" altLang="en-US" dirty="0" smtClean="0">
                <a:latin typeface="+mn-lt"/>
              </a:rPr>
              <a:t>我们将这些方法统称为优化函数。</a:t>
            </a:r>
            <a:endParaRPr lang="zh-CN" altLang="zh-CN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zh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13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sz="9600" dirty="0"/>
              <a:t>梯度下降法</a:t>
            </a:r>
          </a:p>
        </p:txBody>
      </p:sp>
    </p:spTree>
    <p:extLst>
      <p:ext uri="{BB962C8B-B14F-4D97-AF65-F5344CB8AC3E}">
        <p14:creationId xmlns:p14="http://schemas.microsoft.com/office/powerpoint/2010/main" val="20803858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6866" y="248608"/>
            <a:ext cx="5606562" cy="952105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2"/>
                </a:solidFill>
              </a:rPr>
              <a:t>2.1</a:t>
            </a:r>
            <a:r>
              <a:rPr lang="zh-CN" altLang="en-US" sz="3600" b="1" dirty="0" smtClean="0">
                <a:solidFill>
                  <a:schemeClr val="accent2"/>
                </a:solidFill>
              </a:rPr>
              <a:t>批量</a:t>
            </a:r>
            <a:r>
              <a:rPr lang="zh-CN" altLang="en-US" sz="3600" b="1" dirty="0">
                <a:solidFill>
                  <a:schemeClr val="accent2"/>
                </a:solidFill>
              </a:rPr>
              <a:t>梯度下降法（</a:t>
            </a:r>
            <a:r>
              <a:rPr lang="en-US" altLang="zh-CN" sz="3600" b="1" dirty="0">
                <a:solidFill>
                  <a:schemeClr val="accent2"/>
                </a:solidFill>
              </a:rPr>
              <a:t>BDG</a:t>
            </a:r>
            <a:r>
              <a:rPr lang="zh-CN" altLang="en-US" sz="3600" b="1" dirty="0">
                <a:solidFill>
                  <a:schemeClr val="accent2"/>
                </a:solidFill>
              </a:rPr>
              <a:t>）</a:t>
            </a:r>
            <a:endParaRPr lang="zh-TW" altLang="en-US" sz="3600" b="1" dirty="0">
              <a:solidFill>
                <a:schemeClr val="accent2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442" y="1200713"/>
            <a:ext cx="2706859" cy="7437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28701" y="2206869"/>
            <a:ext cx="296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loss</a:t>
            </a:r>
            <a:r>
              <a:rPr lang="zh-CN" altLang="en-US" dirty="0" smtClean="0"/>
              <a:t>为二次函数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2784683" y="2206870"/>
            <a:ext cx="969632" cy="3693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794335" y="2206868"/>
            <a:ext cx="240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求二次函数的最小值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081455" y="2765978"/>
            <a:ext cx="519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假设我们要优化的函数是</a:t>
            </a:r>
            <a:r>
              <a:rPr lang="en-US" altLang="zh-CN" dirty="0" smtClean="0"/>
              <a:t>y=x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，初始条件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=2,y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=4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1" y="2391534"/>
            <a:ext cx="4887618" cy="368395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81455" y="3416867"/>
            <a:ext cx="5196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按当前倾斜程度的</a:t>
            </a:r>
            <a:r>
              <a:rPr lang="en-US" altLang="zh-CN" dirty="0"/>
              <a:t>1</a:t>
            </a:r>
            <a:r>
              <a:rPr lang="en-US" altLang="zh-CN" dirty="0" smtClean="0"/>
              <a:t>%</a:t>
            </a:r>
            <a:r>
              <a:rPr lang="zh-CN" altLang="en-US" dirty="0" smtClean="0"/>
              <a:t>（学习率）向下</a:t>
            </a:r>
            <a:r>
              <a:rPr lang="zh-CN" altLang="en-US" dirty="0"/>
              <a:t>走。也就是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new</a:t>
            </a:r>
            <a:r>
              <a:rPr lang="en-US" altLang="zh-CN" dirty="0"/>
              <a:t>=x</a:t>
            </a:r>
            <a:r>
              <a:rPr lang="en-US" altLang="zh-CN" baseline="-25000" dirty="0"/>
              <a:t>0</a:t>
            </a:r>
            <a:r>
              <a:rPr lang="en-US" altLang="zh-CN" dirty="0"/>
              <a:t>−0.01∗4,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new</a:t>
            </a:r>
            <a:r>
              <a:rPr lang="en-US" altLang="zh-CN" dirty="0" smtClean="0"/>
              <a:t>=1.96 </a:t>
            </a:r>
            <a:r>
              <a:rPr lang="zh-CN" altLang="en-US" dirty="0"/>
              <a:t>再算一下</a:t>
            </a:r>
            <a:r>
              <a:rPr lang="en-US" altLang="zh-CN" dirty="0"/>
              <a:t>y </a:t>
            </a:r>
            <a:r>
              <a:rPr lang="zh-CN" altLang="en-US" dirty="0"/>
              <a:t>值等于多少 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new</a:t>
            </a:r>
            <a:r>
              <a:rPr lang="en-US" altLang="zh-CN" dirty="0"/>
              <a:t>=3.8416&lt;4</a:t>
            </a:r>
            <a:r>
              <a:rPr lang="zh-CN" altLang="en-US" dirty="0"/>
              <a:t>。小球成功的往下滚了一点，这样一直滚下去，最终就会滚到绿色的</a:t>
            </a:r>
            <a:r>
              <a:rPr lang="zh-CN" altLang="en-US" dirty="0" smtClean="0"/>
              <a:t>点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5820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7169" y="520896"/>
            <a:ext cx="7669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在每一次迭代按照一定的学习率 </a:t>
            </a:r>
            <a:r>
              <a:rPr lang="en-US" altLang="zh-CN" dirty="0"/>
              <a:t>α </a:t>
            </a:r>
            <a:r>
              <a:rPr lang="zh-CN" altLang="en-US" dirty="0"/>
              <a:t>沿梯度的反方向更新参数，直至收敛。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678" y="1126863"/>
            <a:ext cx="1826672" cy="6052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7169" y="2250831"/>
            <a:ext cx="598756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回到刚刚的线性预测中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17" y="2760272"/>
            <a:ext cx="1792288" cy="3509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476" y="2670521"/>
            <a:ext cx="2901981" cy="696932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794131" y="2760272"/>
            <a:ext cx="1055077" cy="35093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575" y="2592463"/>
            <a:ext cx="3230374" cy="79133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7169" y="3526957"/>
            <a:ext cx="805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要优化的参数有两个，分别</a:t>
            </a:r>
            <a:r>
              <a:rPr lang="zh-CN" altLang="en-US" dirty="0" smtClean="0"/>
              <a:t>是</a:t>
            </a:r>
            <a:r>
              <a:rPr lang="en-US" altLang="zh-CN" dirty="0"/>
              <a:t>a</a:t>
            </a:r>
            <a:r>
              <a:rPr lang="zh-CN" altLang="en-US" dirty="0" smtClean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，我们分别对他们求微分，也就是</a:t>
            </a:r>
            <a:r>
              <a:rPr lang="zh-CN" altLang="en-US" i="1" dirty="0"/>
              <a:t>偏</a:t>
            </a:r>
            <a:r>
              <a:rPr lang="zh-CN" altLang="en-US" i="1" dirty="0" smtClean="0"/>
              <a:t>微分。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078" y="4187048"/>
            <a:ext cx="2113356" cy="6370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0678" y="5645302"/>
            <a:ext cx="2117108" cy="715370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6594841" y="4958661"/>
            <a:ext cx="1221104" cy="45682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左大括号 17"/>
          <p:cNvSpPr/>
          <p:nvPr/>
        </p:nvSpPr>
        <p:spPr>
          <a:xfrm>
            <a:off x="7973351" y="4346810"/>
            <a:ext cx="589085" cy="1705708"/>
          </a:xfrm>
          <a:prstGeom prst="leftBrac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731674" y="4145217"/>
            <a:ext cx="240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latin typeface="MathJax_Math-italic"/>
              </a:rPr>
              <a:t>a</a:t>
            </a:r>
            <a:r>
              <a:rPr lang="en-US" altLang="zh-CN" sz="2400" b="1" baseline="-25000" dirty="0">
                <a:solidFill>
                  <a:srgbClr val="333333"/>
                </a:solidFill>
                <a:latin typeface="MathJax_Math-italic"/>
              </a:rPr>
              <a:t>new</a:t>
            </a:r>
            <a:r>
              <a:rPr lang="en-US" altLang="zh-CN" sz="2400" b="1" dirty="0">
                <a:solidFill>
                  <a:srgbClr val="333333"/>
                </a:solidFill>
                <a:latin typeface="MathJax_Main"/>
              </a:rPr>
              <a:t>=</a:t>
            </a:r>
            <a:r>
              <a:rPr lang="en-US" altLang="zh-CN" sz="2400" b="1" dirty="0">
                <a:solidFill>
                  <a:srgbClr val="333333"/>
                </a:solidFill>
                <a:latin typeface="MathJax_Math-italic"/>
              </a:rPr>
              <a:t>a</a:t>
            </a:r>
            <a:r>
              <a:rPr lang="en-US" altLang="zh-CN" sz="2400" b="1" dirty="0">
                <a:solidFill>
                  <a:srgbClr val="333333"/>
                </a:solidFill>
                <a:latin typeface="MathJax_Main"/>
              </a:rPr>
              <a:t>−</a:t>
            </a:r>
            <a:r>
              <a:rPr lang="el-GR" altLang="zh-CN" sz="2400" b="1" dirty="0">
                <a:solidFill>
                  <a:srgbClr val="333333"/>
                </a:solidFill>
                <a:latin typeface="MathJax_Math-italic"/>
              </a:rPr>
              <a:t>α</a:t>
            </a:r>
            <a:r>
              <a:rPr lang="el-GR" altLang="zh-CN" sz="2400" b="1" dirty="0">
                <a:solidFill>
                  <a:srgbClr val="333333"/>
                </a:solidFill>
                <a:latin typeface="MathJax_Main"/>
              </a:rPr>
              <a:t>∇</a:t>
            </a:r>
            <a:r>
              <a:rPr lang="en-US" altLang="zh-CN" sz="2400" b="1" dirty="0">
                <a:solidFill>
                  <a:srgbClr val="333333"/>
                </a:solidFill>
                <a:latin typeface="MathJax_Math-italic"/>
              </a:rPr>
              <a:t>a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731674" y="5645302"/>
            <a:ext cx="20828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333333"/>
                </a:solidFill>
                <a:latin typeface="MathJax_Math-italic"/>
              </a:rPr>
              <a:t>b</a:t>
            </a:r>
            <a:r>
              <a:rPr lang="en-US" altLang="zh-CN" sz="2400" b="1" baseline="-25000" dirty="0" err="1">
                <a:solidFill>
                  <a:srgbClr val="333333"/>
                </a:solidFill>
                <a:latin typeface="MathJax_Math-italic"/>
              </a:rPr>
              <a:t>new</a:t>
            </a:r>
            <a:r>
              <a:rPr lang="en-US" altLang="zh-CN" sz="2400" b="1" dirty="0">
                <a:solidFill>
                  <a:srgbClr val="333333"/>
                </a:solidFill>
                <a:latin typeface="MathJax_Main"/>
              </a:rPr>
              <a:t>=</a:t>
            </a:r>
            <a:r>
              <a:rPr lang="en-US" altLang="zh-CN" sz="2400" b="1" dirty="0">
                <a:solidFill>
                  <a:srgbClr val="333333"/>
                </a:solidFill>
                <a:latin typeface="MathJax_Math-italic"/>
              </a:rPr>
              <a:t>b</a:t>
            </a:r>
            <a:r>
              <a:rPr lang="en-US" altLang="zh-CN" sz="2400" b="1" dirty="0">
                <a:solidFill>
                  <a:srgbClr val="333333"/>
                </a:solidFill>
                <a:latin typeface="MathJax_Main"/>
              </a:rPr>
              <a:t>−</a:t>
            </a:r>
            <a:r>
              <a:rPr lang="el-GR" altLang="zh-CN" sz="2400" b="1" dirty="0">
                <a:solidFill>
                  <a:srgbClr val="333333"/>
                </a:solidFill>
                <a:latin typeface="MathJax_Math-italic"/>
              </a:rPr>
              <a:t>α</a:t>
            </a:r>
            <a:r>
              <a:rPr lang="el-GR" altLang="zh-CN" sz="2400" b="1" dirty="0">
                <a:solidFill>
                  <a:srgbClr val="333333"/>
                </a:solidFill>
                <a:latin typeface="MathJax_Main"/>
              </a:rPr>
              <a:t>∇</a:t>
            </a:r>
            <a:r>
              <a:rPr lang="en-US" altLang="zh-CN" sz="2400" b="1" dirty="0">
                <a:solidFill>
                  <a:srgbClr val="333333"/>
                </a:solidFill>
                <a:latin typeface="MathJax_Math-italic"/>
              </a:rPr>
              <a:t>b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084" y="4183671"/>
            <a:ext cx="2488414" cy="564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229" y="4949213"/>
            <a:ext cx="2511990" cy="5382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169" y="5661922"/>
            <a:ext cx="2197773" cy="671808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>
            <a:off x="3231347" y="4958661"/>
            <a:ext cx="889682" cy="45682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34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782" y="764931"/>
            <a:ext cx="8050372" cy="55291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0292" y="1222130"/>
            <a:ext cx="2936631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在</a:t>
            </a:r>
            <a:r>
              <a:rPr lang="en-US" altLang="zh-CN" dirty="0" err="1"/>
              <a:t>a,b</a:t>
            </a:r>
            <a:r>
              <a:rPr lang="zh-CN" altLang="en-US" dirty="0"/>
              <a:t>的一定的取值范围内，计算所有的</a:t>
            </a:r>
            <a:r>
              <a:rPr lang="en-US" altLang="zh-CN" dirty="0"/>
              <a:t>loss</a:t>
            </a:r>
            <a:r>
              <a:rPr lang="zh-CN" altLang="en-US" dirty="0"/>
              <a:t>，绘制出分布图 </a:t>
            </a:r>
            <a:br>
              <a:rPr lang="zh-CN" altLang="en-US" dirty="0"/>
            </a:br>
            <a:r>
              <a:rPr lang="en-US" altLang="zh-CN" dirty="0"/>
              <a:t>2. </a:t>
            </a:r>
            <a:r>
              <a:rPr lang="zh-CN" altLang="en-US" dirty="0"/>
              <a:t>将这张分布图拍扁，画出等高线图 </a:t>
            </a:r>
            <a:br>
              <a:rPr lang="zh-CN" altLang="en-US" dirty="0"/>
            </a:br>
            <a:r>
              <a:rPr lang="en-US" altLang="zh-CN" dirty="0"/>
              <a:t>3. </a:t>
            </a:r>
            <a:r>
              <a:rPr lang="zh-CN" altLang="en-US" dirty="0"/>
              <a:t>绘制原始的数据折线以及依据</a:t>
            </a:r>
            <a:r>
              <a:rPr lang="en-US" altLang="zh-CN" dirty="0" err="1"/>
              <a:t>a,b</a:t>
            </a:r>
            <a:r>
              <a:rPr lang="zh-CN" altLang="en-US" dirty="0"/>
              <a:t>绘制预测直线 </a:t>
            </a:r>
            <a:br>
              <a:rPr lang="zh-CN" altLang="en-US" dirty="0"/>
            </a:br>
            <a:r>
              <a:rPr lang="en-US" altLang="zh-CN" dirty="0"/>
              <a:t>4. </a:t>
            </a:r>
            <a:r>
              <a:rPr lang="zh-CN" altLang="en-US" dirty="0"/>
              <a:t>绘制在训练过程中</a:t>
            </a:r>
            <a:r>
              <a:rPr lang="en-US" altLang="zh-CN" dirty="0"/>
              <a:t>loss</a:t>
            </a:r>
            <a:r>
              <a:rPr lang="zh-CN" altLang="en-US" dirty="0"/>
              <a:t>的变化 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50631" y="237392"/>
            <a:ext cx="3472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2"/>
                </a:solidFill>
              </a:rPr>
              <a:t>实验</a:t>
            </a:r>
            <a:r>
              <a:rPr lang="en-US" altLang="zh-CN" sz="2800" dirty="0" smtClean="0">
                <a:solidFill>
                  <a:schemeClr val="accent2"/>
                </a:solidFill>
              </a:rPr>
              <a:t>(</a:t>
            </a:r>
            <a:r>
              <a:rPr lang="zh-CN" altLang="en-US" sz="2800" dirty="0" smtClean="0">
                <a:solidFill>
                  <a:schemeClr val="accent2"/>
                </a:solidFill>
              </a:rPr>
              <a:t>学习率</a:t>
            </a:r>
            <a:r>
              <a:rPr lang="en-US" altLang="zh-CN" sz="2800" dirty="0" smtClean="0">
                <a:solidFill>
                  <a:schemeClr val="accent2"/>
                </a:solidFill>
              </a:rPr>
              <a:t>0.01)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0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2748</TotalTime>
  <Words>1646</Words>
  <Application>Microsoft Office PowerPoint</Application>
  <PresentationFormat>宽屏</PresentationFormat>
  <Paragraphs>223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4" baseType="lpstr">
      <vt:lpstr>MathJax_Main</vt:lpstr>
      <vt:lpstr>MathJax_Math-italic</vt:lpstr>
      <vt:lpstr>Microsoft YaHei UI</vt:lpstr>
      <vt:lpstr>新細明體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Century Gothic</vt:lpstr>
      <vt:lpstr>Segoe UI Light</vt:lpstr>
      <vt:lpstr>模板页面</vt:lpstr>
      <vt:lpstr>OfficePLUS</vt:lpstr>
      <vt:lpstr>5_Office 佈景主題</vt:lpstr>
      <vt:lpstr>PowerPoint 演示文稿</vt:lpstr>
      <vt:lpstr>PowerPoint 演示文稿</vt:lpstr>
      <vt:lpstr>PowerPoint 演示文稿</vt:lpstr>
      <vt:lpstr>线性回归问题（Linear Regression）</vt:lpstr>
      <vt:lpstr>我们来评判y=x(a=1,b=0) 这条线多大程度上完成了预测。</vt:lpstr>
      <vt:lpstr>PowerPoint 演示文稿</vt:lpstr>
      <vt:lpstr>2.1批量梯度下降法（BDG）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 超</cp:lastModifiedBy>
  <cp:revision>258</cp:revision>
  <dcterms:created xsi:type="dcterms:W3CDTF">2015-08-18T02:51:41Z</dcterms:created>
  <dcterms:modified xsi:type="dcterms:W3CDTF">2018-06-15T01:32:27Z</dcterms:modified>
  <cp:category/>
</cp:coreProperties>
</file>